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35"/>
  </p:notesMasterIdLst>
  <p:handoutMasterIdLst>
    <p:handoutMasterId r:id="rId36"/>
  </p:handoutMasterIdLst>
  <p:sldIdLst>
    <p:sldId id="297" r:id="rId3"/>
    <p:sldId id="263" r:id="rId4"/>
    <p:sldId id="283" r:id="rId5"/>
    <p:sldId id="285" r:id="rId6"/>
    <p:sldId id="268" r:id="rId7"/>
    <p:sldId id="277" r:id="rId8"/>
    <p:sldId id="278" r:id="rId9"/>
    <p:sldId id="378" r:id="rId10"/>
    <p:sldId id="296" r:id="rId11"/>
    <p:sldId id="276" r:id="rId12"/>
    <p:sldId id="301" r:id="rId13"/>
    <p:sldId id="303" r:id="rId14"/>
    <p:sldId id="305" r:id="rId15"/>
    <p:sldId id="355" r:id="rId16"/>
    <p:sldId id="357" r:id="rId17"/>
    <p:sldId id="345" r:id="rId18"/>
    <p:sldId id="359" r:id="rId19"/>
    <p:sldId id="361" r:id="rId20"/>
    <p:sldId id="362" r:id="rId21"/>
    <p:sldId id="360" r:id="rId22"/>
    <p:sldId id="363" r:id="rId23"/>
    <p:sldId id="364" r:id="rId24"/>
    <p:sldId id="367" r:id="rId25"/>
    <p:sldId id="387" r:id="rId26"/>
    <p:sldId id="386" r:id="rId27"/>
    <p:sldId id="379" r:id="rId28"/>
    <p:sldId id="384" r:id="rId29"/>
    <p:sldId id="381" r:id="rId30"/>
    <p:sldId id="382" r:id="rId31"/>
    <p:sldId id="380" r:id="rId32"/>
    <p:sldId id="316" r:id="rId33"/>
    <p:sldId id="340" r:id="rId34"/>
  </p:sldIdLst>
  <p:sldSz cx="9144000" cy="6858000" type="screen4x3"/>
  <p:notesSz cx="6858000" cy="91440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F04B37"/>
    <a:srgbClr val="9099AE"/>
    <a:srgbClr val="E9E9E9"/>
    <a:srgbClr val="D0D0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B6EC27-2E26-482C-B5F5-3C11B12CF8B0}" type="datetimeFigureOut">
              <a:rPr lang="nb-NO" smtClean="0"/>
              <a:t>05.03.2012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8AD155-A02B-4EC2-81E0-726B6F87AF0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453660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b-NO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b-NO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b-NO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38A55E1-200B-4934-A19F-5644AFD56F72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18129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8A55E1-200B-4934-A19F-5644AFD56F72}" type="slidenum">
              <a:rPr lang="nb-NO" smtClean="0"/>
              <a:pPr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53725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04B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3" name="Picture 11" descr="ppt_forsid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42925" y="2130425"/>
            <a:ext cx="7308850" cy="1470025"/>
          </a:xfrm>
        </p:spPr>
        <p:txBody>
          <a:bodyPr/>
          <a:lstStyle>
            <a:lvl1pPr>
              <a:defRPr sz="41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noProof="0" smtClean="0"/>
              <a:t>Klikk for å redigere tittelstil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2925" y="3886200"/>
            <a:ext cx="7308850" cy="1752600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noProof="0" smtClean="0"/>
              <a:t>Klikk for å redigere undertittelstil i malen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01295F9-22A3-4185-83B7-D3400FD3A030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1C0788-27FF-41A3-BA22-05D56494CA1D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3480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013450" y="762000"/>
            <a:ext cx="1824038" cy="561657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539750" y="762000"/>
            <a:ext cx="5321300" cy="561657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FCE082-B96D-41C6-ADC3-30605B6B3EB9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B40CC9-9B6C-4DA6-ABAF-CC0E89A690F6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2197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tel, tekst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39750" y="762000"/>
            <a:ext cx="7297738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1"/>
          </p:nvPr>
        </p:nvSpPr>
        <p:spPr>
          <a:xfrm>
            <a:off x="539750" y="2060575"/>
            <a:ext cx="3571875" cy="43180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264025" y="2060575"/>
            <a:ext cx="3573463" cy="43180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 rot="5400000">
            <a:off x="7664450" y="5616575"/>
            <a:ext cx="1806575" cy="136525"/>
          </a:xfrm>
        </p:spPr>
        <p:txBody>
          <a:bodyPr/>
          <a:lstStyle>
            <a:lvl1pPr>
              <a:defRPr/>
            </a:lvl1pPr>
          </a:lstStyle>
          <a:p>
            <a:fld id="{BA2A071C-9ABA-4083-95D7-4CDE4BCC0ABB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 rot="5400000">
            <a:off x="6977856" y="5055394"/>
            <a:ext cx="2894013" cy="161925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SiO</a:t>
            </a: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539750" y="6419850"/>
            <a:ext cx="2133600" cy="258763"/>
          </a:xfrm>
        </p:spPr>
        <p:txBody>
          <a:bodyPr/>
          <a:lstStyle>
            <a:lvl1pPr>
              <a:defRPr/>
            </a:lvl1pPr>
          </a:lstStyle>
          <a:p>
            <a:fld id="{9B57A781-1B27-4103-8A30-F4237458AF44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33339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345774F-57D2-4164-A067-DF6FB915C31A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61C856-B293-457A-BE93-9B82CE9B175B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59253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F5E8B5-FD35-47DB-9F37-5CD9CACE3048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A9BF31-0213-44B4-8C7D-D61A841FC3E5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23749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0AFCE4-E1DD-4039-8A9D-22BAD4C63777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CD4A70-7642-41C1-9AB6-BA3AD1BF3DCB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542055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0" y="0"/>
            <a:ext cx="0" cy="1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76200" y="0"/>
            <a:ext cx="0" cy="1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F51037-DA45-4FA8-8C61-23F00F58344E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SiO</a:t>
            </a: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7F20D0-B5F9-4AF1-B47B-EF3ED5361A51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316651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F62491-6F35-48A1-8D98-876F878C678E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SiO</a:t>
            </a:r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F56533-FA57-4564-9FE2-7CA0A92BA785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470184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D58C34D-3F53-43B0-9BBC-DCB2211B4FAE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SiO</a:t>
            </a:r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79A35A-0C20-438B-B642-5D0599BC7CDF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626899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D54098-645F-4524-BE66-E31B7A638D3C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SiO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356F97-0E51-42A8-AC1B-4C287E0A9991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56258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E2C0F9-120A-479B-BC94-F6F44E1BE570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95F323-683F-4C38-B030-2E4C4396AD56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076048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CF33ED-4757-4379-BDEB-BA257DAABB2C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SiO</a:t>
            </a: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A10327-7BFD-4C63-9CCA-907A12209A5B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421023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3A7C91-B9BE-4DA7-8B44-7D8EF4F74739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SiO</a:t>
            </a: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2FBF19-EF27-49AB-A129-C3BC263795FD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039485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C25C8B9-637D-40BB-93A7-786E975C0844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2F6CE3-8126-4E50-B05E-4FE3FA5D8D30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463875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5881688" y="0"/>
            <a:ext cx="1958975" cy="14811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5729288" cy="14811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343D1B-B94C-4B96-AD16-6339BCBAE8D9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EC1D86-EDF4-47BC-BF56-8C71545B8F53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0385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8927AE-873E-4D42-9AA2-5FCC78B51DC8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CD1E41-305C-4A83-B9EE-A78F1099520B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93319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39750" y="2060575"/>
            <a:ext cx="3571875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264025" y="2060575"/>
            <a:ext cx="3573463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531C43-558A-4EA6-AE49-B2188957983F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SiO</a:t>
            </a: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90526C-9AF0-4531-A36B-B1695E273563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78364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E60C872-888B-42B5-A32E-793235D061F8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SiO</a:t>
            </a:r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DB71D2-A065-41E8-A5AF-772A8E9CE855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4728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EF1138-3FD2-4BD6-81CB-CF4FC4211C49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SiO</a:t>
            </a:r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346B46-9497-4D2C-9BFC-B2437164C4F2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7376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9556B78-71DA-49C4-8DF4-993D734F9365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SiO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3C3903-9ABD-410A-B455-FF62192EE498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50764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92678B-1448-449B-A009-C40B79CE2745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SiO</a:t>
            </a: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8A306C-3C7D-4672-ABF9-893CB93743C2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0004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E0294D4-8B4E-4FDE-BA4C-C1B6B3A7D756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SiO</a:t>
            </a: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616D23-7501-4C9E-BB57-6998E5DDFA7D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8804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ppt_logo_innholdsside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738" y="0"/>
            <a:ext cx="957262" cy="284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762000"/>
            <a:ext cx="729773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2060575"/>
            <a:ext cx="7297738" cy="431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 rot="5400000">
            <a:off x="7664450" y="5616575"/>
            <a:ext cx="180657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4D4D4D"/>
                </a:solidFill>
              </a:defRPr>
            </a:lvl1pPr>
          </a:lstStyle>
          <a:p>
            <a:fld id="{2A1CF07E-2223-445E-9835-5FDB3C1C3A4F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 rot="5400000">
            <a:off x="6977856" y="5055394"/>
            <a:ext cx="2894013" cy="16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4D4D4D"/>
                </a:solidFill>
              </a:defRPr>
            </a:lvl1pPr>
          </a:lstStyle>
          <a:p>
            <a:r>
              <a:rPr lang="nb-NO"/>
              <a:t>SiO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39750" y="6419850"/>
            <a:ext cx="2133600" cy="25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rgbClr val="4D4D4D"/>
                </a:solidFill>
              </a:defRPr>
            </a:lvl1pPr>
          </a:lstStyle>
          <a:p>
            <a:fld id="{B635555E-FB31-4338-B6EF-B1EF88A0874D}" type="slidenum">
              <a:rPr lang="nb-NO"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72" r:id="rId12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4D4D4D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4D4D4D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4D4D4D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4D4D4D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4D4D4D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4D4D4D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4D4D4D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4D4D4D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4D4D4D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ts val="200"/>
        </a:spcBef>
        <a:spcAft>
          <a:spcPct val="0"/>
        </a:spcAft>
        <a:buClr>
          <a:srgbClr val="F04B37"/>
        </a:buClr>
        <a:buChar char="•"/>
        <a:defRPr sz="2800">
          <a:solidFill>
            <a:srgbClr val="4D4D4D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ts val="200"/>
        </a:spcBef>
        <a:spcAft>
          <a:spcPct val="0"/>
        </a:spcAft>
        <a:buClr>
          <a:srgbClr val="F04B37"/>
        </a:buClr>
        <a:buChar char="•"/>
        <a:defRPr sz="2400">
          <a:solidFill>
            <a:srgbClr val="4D4D4D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ts val="200"/>
        </a:spcBef>
        <a:spcAft>
          <a:spcPct val="0"/>
        </a:spcAft>
        <a:buClr>
          <a:srgbClr val="F04B37"/>
        </a:buClr>
        <a:buChar char="•"/>
        <a:defRPr sz="2000">
          <a:solidFill>
            <a:srgbClr val="4D4D4D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ts val="200"/>
        </a:spcBef>
        <a:spcAft>
          <a:spcPct val="0"/>
        </a:spcAft>
        <a:buClr>
          <a:srgbClr val="F04B37"/>
        </a:buClr>
        <a:buChar char="•"/>
        <a:defRPr>
          <a:solidFill>
            <a:srgbClr val="4D4D4D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ts val="200"/>
        </a:spcBef>
        <a:spcAft>
          <a:spcPct val="0"/>
        </a:spcAft>
        <a:buClr>
          <a:srgbClr val="F04B37"/>
        </a:buClr>
        <a:buChar char="•"/>
        <a:defRPr sz="1600">
          <a:solidFill>
            <a:srgbClr val="4D4D4D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ts val="200"/>
        </a:spcBef>
        <a:spcAft>
          <a:spcPct val="0"/>
        </a:spcAft>
        <a:buClr>
          <a:srgbClr val="F04B37"/>
        </a:buClr>
        <a:buChar char="•"/>
        <a:defRPr sz="1600">
          <a:solidFill>
            <a:srgbClr val="4D4D4D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ts val="200"/>
        </a:spcBef>
        <a:spcAft>
          <a:spcPct val="0"/>
        </a:spcAft>
        <a:buClr>
          <a:srgbClr val="F04B37"/>
        </a:buClr>
        <a:buChar char="•"/>
        <a:defRPr sz="1600">
          <a:solidFill>
            <a:srgbClr val="4D4D4D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ts val="200"/>
        </a:spcBef>
        <a:spcAft>
          <a:spcPct val="0"/>
        </a:spcAft>
        <a:buClr>
          <a:srgbClr val="F04B37"/>
        </a:buClr>
        <a:buChar char="•"/>
        <a:defRPr sz="1600">
          <a:solidFill>
            <a:srgbClr val="4D4D4D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ts val="200"/>
        </a:spcBef>
        <a:spcAft>
          <a:spcPct val="0"/>
        </a:spcAft>
        <a:buClr>
          <a:srgbClr val="F04B37"/>
        </a:buClr>
        <a:buChar char="•"/>
        <a:defRPr sz="1600">
          <a:solidFill>
            <a:srgbClr val="4D4D4D"/>
          </a:solidFill>
          <a:latin typeface="+mn-lt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ppt_logo_innholdssid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738" y="0"/>
            <a:ext cx="957262" cy="284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42925" y="762000"/>
            <a:ext cx="7297738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Click to edit Master title style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 rot="5400000">
            <a:off x="7664450" y="5616575"/>
            <a:ext cx="180657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4D4D4D"/>
                </a:solidFill>
              </a:defRPr>
            </a:lvl1pPr>
          </a:lstStyle>
          <a:p>
            <a:fld id="{682B5FAF-0B5E-4B6B-9AFA-41DC242E13B3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 rot="5400000">
            <a:off x="6977856" y="5055394"/>
            <a:ext cx="2894013" cy="16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4D4D4D"/>
                </a:solidFill>
              </a:defRPr>
            </a:lvl1pPr>
          </a:lstStyle>
          <a:p>
            <a:r>
              <a:rPr lang="nb-NO"/>
              <a:t>SiO</a:t>
            </a: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39750" y="6419850"/>
            <a:ext cx="2133600" cy="25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rgbClr val="4D4D4D"/>
                </a:solidFill>
              </a:defRPr>
            </a:lvl1pPr>
          </a:lstStyle>
          <a:p>
            <a:fld id="{1083161B-C481-4EA0-B551-EDCC6E14F637}" type="slidenum">
              <a:rPr lang="nb-NO"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3500">
          <a:solidFill>
            <a:srgbClr val="4D4D4D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500">
          <a:solidFill>
            <a:srgbClr val="4D4D4D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500">
          <a:solidFill>
            <a:srgbClr val="4D4D4D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500">
          <a:solidFill>
            <a:srgbClr val="4D4D4D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500">
          <a:solidFill>
            <a:srgbClr val="4D4D4D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rgbClr val="4D4D4D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rgbClr val="4D4D4D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rgbClr val="4D4D4D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rgbClr val="4D4D4D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ts val="200"/>
        </a:spcBef>
        <a:spcAft>
          <a:spcPct val="0"/>
        </a:spcAft>
        <a:buClr>
          <a:srgbClr val="F04B37"/>
        </a:buClr>
        <a:defRPr sz="1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ts val="200"/>
        </a:spcBef>
        <a:spcAft>
          <a:spcPct val="0"/>
        </a:spcAft>
        <a:buClr>
          <a:srgbClr val="F04B37"/>
        </a:buClr>
        <a:defRPr sz="100">
          <a:solidFill>
            <a:schemeClr val="bg1"/>
          </a:solidFill>
          <a:latin typeface="+mn-lt"/>
          <a:cs typeface="+mn-cs"/>
        </a:defRPr>
      </a:lvl2pPr>
      <a:lvl3pPr marL="1143000" indent="-228600" algn="l" rtl="0" fontAlgn="base">
        <a:spcBef>
          <a:spcPts val="200"/>
        </a:spcBef>
        <a:spcAft>
          <a:spcPct val="0"/>
        </a:spcAft>
        <a:buClr>
          <a:srgbClr val="F04B37"/>
        </a:buClr>
        <a:defRPr sz="100">
          <a:solidFill>
            <a:schemeClr val="bg1"/>
          </a:solidFill>
          <a:latin typeface="+mn-lt"/>
          <a:cs typeface="+mn-cs"/>
        </a:defRPr>
      </a:lvl3pPr>
      <a:lvl4pPr marL="1600200" indent="-228600" algn="l" rtl="0" fontAlgn="base">
        <a:spcBef>
          <a:spcPts val="200"/>
        </a:spcBef>
        <a:spcAft>
          <a:spcPct val="0"/>
        </a:spcAft>
        <a:buClr>
          <a:srgbClr val="F04B37"/>
        </a:buClr>
        <a:defRPr sz="100">
          <a:solidFill>
            <a:schemeClr val="bg1"/>
          </a:solidFill>
          <a:latin typeface="+mn-lt"/>
          <a:cs typeface="+mn-cs"/>
        </a:defRPr>
      </a:lvl4pPr>
      <a:lvl5pPr marL="2057400" indent="-228600" algn="l" rtl="0" fontAlgn="base">
        <a:spcBef>
          <a:spcPts val="200"/>
        </a:spcBef>
        <a:spcAft>
          <a:spcPct val="0"/>
        </a:spcAft>
        <a:buClr>
          <a:srgbClr val="F04B37"/>
        </a:buClr>
        <a:defRPr sz="100">
          <a:solidFill>
            <a:schemeClr val="bg1"/>
          </a:solidFill>
          <a:latin typeface="+mn-lt"/>
          <a:cs typeface="+mn-cs"/>
        </a:defRPr>
      </a:lvl5pPr>
      <a:lvl6pPr marL="2514600" indent="-228600" algn="l" rtl="0" fontAlgn="base">
        <a:spcBef>
          <a:spcPts val="200"/>
        </a:spcBef>
        <a:spcAft>
          <a:spcPct val="0"/>
        </a:spcAft>
        <a:buClr>
          <a:srgbClr val="F04B37"/>
        </a:buClr>
        <a:defRPr sz="1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ts val="200"/>
        </a:spcBef>
        <a:spcAft>
          <a:spcPct val="0"/>
        </a:spcAft>
        <a:buClr>
          <a:srgbClr val="F04B37"/>
        </a:buClr>
        <a:defRPr sz="1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ts val="200"/>
        </a:spcBef>
        <a:spcAft>
          <a:spcPct val="0"/>
        </a:spcAft>
        <a:buClr>
          <a:srgbClr val="F04B37"/>
        </a:buClr>
        <a:defRPr sz="1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ts val="200"/>
        </a:spcBef>
        <a:spcAft>
          <a:spcPct val="0"/>
        </a:spcAft>
        <a:buClr>
          <a:srgbClr val="F04B37"/>
        </a:buClr>
        <a:defRPr sz="1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z="4800" dirty="0" err="1" smtClean="0"/>
              <a:t>SiO</a:t>
            </a:r>
            <a:r>
              <a:rPr lang="nb-NO" sz="4800" dirty="0" smtClean="0"/>
              <a:t> og Hovedstyret</a:t>
            </a:r>
            <a:r>
              <a:rPr lang="nb-NO" sz="5400" dirty="0" smtClean="0"/>
              <a:t/>
            </a:r>
            <a:br>
              <a:rPr lang="nb-NO" sz="5400" dirty="0" smtClean="0"/>
            </a:br>
            <a:r>
              <a:rPr lang="nb-NO" sz="2400" dirty="0"/>
              <a:t>v</a:t>
            </a:r>
            <a:r>
              <a:rPr lang="nb-NO" sz="2400" dirty="0" smtClean="0"/>
              <a:t>ed Marianne Høva Rustberggard</a:t>
            </a:r>
            <a:endParaRPr lang="nb-NO" sz="2400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542925" y="4509120"/>
            <a:ext cx="7308850" cy="1129680"/>
          </a:xfrm>
        </p:spPr>
        <p:txBody>
          <a:bodyPr/>
          <a:lstStyle/>
          <a:p>
            <a:r>
              <a:rPr lang="nb-NO" sz="4000" dirty="0" smtClean="0"/>
              <a:t>Velferdsseminaret 2012 Hurdalssjøen</a:t>
            </a:r>
          </a:p>
          <a:p>
            <a:pPr algn="ctr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5651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42EBB-3FF9-4D96-A545-2D4B7E3285A0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CEB3-B3C7-43F1-93E6-CBB89A28E358}" type="slidenum">
              <a:rPr lang="nb-NO"/>
              <a:pPr/>
              <a:t>10</a:t>
            </a:fld>
            <a:endParaRPr lang="nb-NO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764704"/>
            <a:ext cx="7344816" cy="648072"/>
          </a:xfrm>
        </p:spPr>
        <p:txBody>
          <a:bodyPr/>
          <a:lstStyle/>
          <a:p>
            <a:pPr algn="ctr"/>
            <a:r>
              <a:rPr lang="nb-NO" sz="3600" b="1" dirty="0" smtClean="0">
                <a:solidFill>
                  <a:schemeClr val="accent1"/>
                </a:solidFill>
              </a:rPr>
              <a:t>Studentboligene</a:t>
            </a:r>
            <a:endParaRPr lang="nb-NO" sz="3600" b="1" dirty="0">
              <a:solidFill>
                <a:schemeClr val="accent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484784"/>
            <a:ext cx="7369746" cy="4824809"/>
          </a:xfrm>
        </p:spPr>
        <p:txBody>
          <a:bodyPr numCol="1"/>
          <a:lstStyle/>
          <a:p>
            <a:r>
              <a:rPr lang="nb-NO" sz="2400" dirty="0" smtClean="0"/>
              <a:t>Egen divisjon i </a:t>
            </a:r>
            <a:r>
              <a:rPr lang="nb-NO" sz="2400" dirty="0" err="1" smtClean="0"/>
              <a:t>SiO</a:t>
            </a:r>
            <a:endParaRPr lang="nb-NO" sz="2400" dirty="0"/>
          </a:p>
          <a:p>
            <a:r>
              <a:rPr lang="nb-NO" sz="2400" dirty="0" smtClean="0"/>
              <a:t>Leier ut 7600 </a:t>
            </a:r>
            <a:r>
              <a:rPr lang="nb-NO" sz="2400" dirty="0"/>
              <a:t>studenthybler og leiligheter med </a:t>
            </a:r>
            <a:r>
              <a:rPr lang="nb-NO" sz="2400" dirty="0" smtClean="0"/>
              <a:t>cirka</a:t>
            </a:r>
          </a:p>
          <a:p>
            <a:pPr marL="0" indent="0">
              <a:buNone/>
            </a:pPr>
            <a:r>
              <a:rPr lang="nb-NO" sz="2400" dirty="0" smtClean="0"/>
              <a:t>    10 000 beboere </a:t>
            </a:r>
          </a:p>
          <a:p>
            <a:r>
              <a:rPr lang="nb-NO" sz="2400" dirty="0" smtClean="0"/>
              <a:t>20 studentbyer/studenthus i Oslo og Akershus</a:t>
            </a:r>
          </a:p>
          <a:p>
            <a:pPr lvl="1"/>
            <a:r>
              <a:rPr lang="nb-NO" sz="2000" dirty="0" smtClean="0"/>
              <a:t>Kringsjå, Sogn, Carl Berner, Bjølsen, Pilestredet, Grünerløkka, Tøyen, Bjerke, Kongsvinger, Kjeller…</a:t>
            </a:r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endParaRPr lang="nb-NO" sz="1600" dirty="0"/>
          </a:p>
          <a:p>
            <a:pPr marL="0" indent="0">
              <a:buNone/>
            </a:pPr>
            <a:endParaRPr lang="nb-NO" sz="1600" b="1" dirty="0"/>
          </a:p>
          <a:p>
            <a:pPr marL="0" indent="0" algn="ctr">
              <a:buNone/>
            </a:pPr>
            <a:endParaRPr lang="nb-NO" dirty="0"/>
          </a:p>
          <a:p>
            <a:pPr marL="0" indent="0" algn="ctr">
              <a:buNone/>
            </a:pPr>
            <a:endParaRPr lang="nb-NO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339183"/>
            <a:ext cx="3857625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887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42EBB-3FF9-4D96-A545-2D4B7E3285A0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CEB3-B3C7-43F1-93E6-CBB89A28E358}" type="slidenum">
              <a:rPr lang="nb-NO"/>
              <a:pPr/>
              <a:t>11</a:t>
            </a:fld>
            <a:endParaRPr lang="nb-NO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764704"/>
            <a:ext cx="7344816" cy="792088"/>
          </a:xfrm>
        </p:spPr>
        <p:txBody>
          <a:bodyPr/>
          <a:lstStyle/>
          <a:p>
            <a:pPr algn="ctr"/>
            <a:r>
              <a:rPr lang="nb-NO" sz="3600" b="1" dirty="0" smtClean="0">
                <a:solidFill>
                  <a:schemeClr val="accent1"/>
                </a:solidFill>
              </a:rPr>
              <a:t>Studentboligene</a:t>
            </a:r>
            <a:endParaRPr lang="nb-NO" sz="3600" b="1" dirty="0">
              <a:solidFill>
                <a:schemeClr val="accent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628800"/>
            <a:ext cx="7369746" cy="4680793"/>
          </a:xfrm>
        </p:spPr>
        <p:txBody>
          <a:bodyPr numCol="1"/>
          <a:lstStyle/>
          <a:p>
            <a:r>
              <a:rPr lang="nb-NO" sz="2400" dirty="0"/>
              <a:t>Utdanningspolitisk virkemiddel</a:t>
            </a:r>
          </a:p>
          <a:p>
            <a:pPr lvl="1"/>
            <a:r>
              <a:rPr lang="nb-NO" sz="2000" dirty="0"/>
              <a:t>Systematisk lav </a:t>
            </a:r>
            <a:r>
              <a:rPr lang="nb-NO" sz="2000" dirty="0" smtClean="0"/>
              <a:t>husleie</a:t>
            </a:r>
          </a:p>
          <a:p>
            <a:pPr lvl="1"/>
            <a:r>
              <a:rPr lang="nb-NO" sz="2000" dirty="0" smtClean="0"/>
              <a:t>Prisregulerende for boligmarkedet</a:t>
            </a:r>
            <a:endParaRPr lang="nb-NO" sz="2000" dirty="0"/>
          </a:p>
          <a:p>
            <a:r>
              <a:rPr lang="nb-NO" sz="2400" dirty="0"/>
              <a:t>Forsvarlig boligforvaltning</a:t>
            </a:r>
          </a:p>
          <a:p>
            <a:r>
              <a:rPr lang="nb-NO" sz="2400" dirty="0" smtClean="0"/>
              <a:t>Styret </a:t>
            </a:r>
            <a:r>
              <a:rPr lang="nb-NO" sz="2400" dirty="0"/>
              <a:t>for Studentboligene</a:t>
            </a:r>
          </a:p>
          <a:p>
            <a:r>
              <a:rPr lang="nb-NO" sz="2400" dirty="0"/>
              <a:t>Kontrollkomiteen</a:t>
            </a:r>
          </a:p>
          <a:p>
            <a:r>
              <a:rPr lang="nb-NO" sz="2400" dirty="0" smtClean="0"/>
              <a:t>Ankeutvalget</a:t>
            </a:r>
          </a:p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endParaRPr lang="nb-NO" sz="2400" dirty="0" smtClean="0"/>
          </a:p>
          <a:p>
            <a:pPr marL="0" indent="0" algn="ctr">
              <a:buNone/>
            </a:pPr>
            <a:endParaRPr lang="nb-NO" dirty="0"/>
          </a:p>
        </p:txBody>
      </p:sp>
      <p:pic>
        <p:nvPicPr>
          <p:cNvPr id="2050" name="Picture 2" descr="http://static.universitas.no/bilder/_cache/2008/19/19_bolgsaken_arkiv_Web_BO.jpg$C4$W782$H400$pan1$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933056"/>
            <a:ext cx="4924078" cy="251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42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42EBB-3FF9-4D96-A545-2D4B7E3285A0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CEB3-B3C7-43F1-93E6-CBB89A28E358}" type="slidenum">
              <a:rPr lang="nb-NO"/>
              <a:pPr/>
              <a:t>12</a:t>
            </a:fld>
            <a:endParaRPr lang="nb-NO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764704"/>
            <a:ext cx="7344816" cy="792088"/>
          </a:xfrm>
        </p:spPr>
        <p:txBody>
          <a:bodyPr/>
          <a:lstStyle/>
          <a:p>
            <a:pPr algn="ctr"/>
            <a:r>
              <a:rPr lang="nb-NO" sz="3600" b="1" dirty="0" smtClean="0">
                <a:solidFill>
                  <a:schemeClr val="accent1"/>
                </a:solidFill>
              </a:rPr>
              <a:t>Studentidretten</a:t>
            </a:r>
            <a:endParaRPr lang="nb-NO" sz="3600" b="1" dirty="0">
              <a:solidFill>
                <a:schemeClr val="accent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628800"/>
            <a:ext cx="7369746" cy="4680793"/>
          </a:xfrm>
        </p:spPr>
        <p:txBody>
          <a:bodyPr numCol="1"/>
          <a:lstStyle/>
          <a:p>
            <a:pPr>
              <a:buFont typeface="Arial" pitchFamily="34" charset="0"/>
              <a:buChar char="•"/>
            </a:pPr>
            <a:r>
              <a:rPr lang="nb-NO" sz="2400" dirty="0" smtClean="0"/>
              <a:t>4 treningssentre – alle i Oslo</a:t>
            </a:r>
          </a:p>
          <a:p>
            <a:pPr>
              <a:buFont typeface="Arial" pitchFamily="34" charset="0"/>
              <a:buChar char="•"/>
            </a:pPr>
            <a:r>
              <a:rPr lang="nb-NO" sz="2400" dirty="0" smtClean="0"/>
              <a:t>Avtalebasert prisstruktur</a:t>
            </a:r>
          </a:p>
          <a:p>
            <a:pPr lvl="1">
              <a:buFont typeface="Arial" pitchFamily="34" charset="0"/>
              <a:buChar char="•"/>
            </a:pPr>
            <a:r>
              <a:rPr lang="nb-NO" sz="2200" dirty="0" smtClean="0"/>
              <a:t>UiO, </a:t>
            </a:r>
            <a:r>
              <a:rPr lang="nb-NO" sz="2200" dirty="0" err="1" smtClean="0"/>
              <a:t>HiOA</a:t>
            </a:r>
            <a:r>
              <a:rPr lang="nb-NO" sz="2200" dirty="0" smtClean="0"/>
              <a:t>, NMH, NVH, AHO, </a:t>
            </a:r>
            <a:r>
              <a:rPr lang="nb-NO" sz="2200" dirty="0" err="1" smtClean="0"/>
              <a:t>KHiO</a:t>
            </a:r>
            <a:r>
              <a:rPr lang="nb-NO" sz="2200" dirty="0" smtClean="0"/>
              <a:t>: </a:t>
            </a:r>
            <a:r>
              <a:rPr lang="nb-NO" sz="2200" b="1" dirty="0" smtClean="0"/>
              <a:t>800,-</a:t>
            </a:r>
          </a:p>
          <a:p>
            <a:pPr lvl="1">
              <a:buFont typeface="Arial" pitchFamily="34" charset="0"/>
              <a:buChar char="•"/>
            </a:pPr>
            <a:r>
              <a:rPr lang="nb-NO" sz="2200" dirty="0" smtClean="0"/>
              <a:t>BI-studenter m/</a:t>
            </a:r>
            <a:r>
              <a:rPr lang="nb-NO" sz="2200" dirty="0" err="1" smtClean="0"/>
              <a:t>sem.avgift</a:t>
            </a:r>
            <a:r>
              <a:rPr lang="nb-NO" sz="2200" dirty="0" smtClean="0"/>
              <a:t>: </a:t>
            </a:r>
            <a:r>
              <a:rPr lang="nb-NO" sz="2200" b="1" dirty="0" smtClean="0"/>
              <a:t>1300,-</a:t>
            </a:r>
          </a:p>
          <a:p>
            <a:pPr lvl="1">
              <a:buFont typeface="Arial" pitchFamily="34" charset="0"/>
              <a:buChar char="•"/>
            </a:pPr>
            <a:r>
              <a:rPr lang="nb-NO" sz="2200" dirty="0" smtClean="0"/>
              <a:t>BI-studenter u/</a:t>
            </a:r>
            <a:r>
              <a:rPr lang="nb-NO" sz="2200" dirty="0" err="1" smtClean="0"/>
              <a:t>sem.avgift</a:t>
            </a:r>
            <a:r>
              <a:rPr lang="nb-NO" sz="2200" dirty="0" smtClean="0"/>
              <a:t>: </a:t>
            </a:r>
            <a:r>
              <a:rPr lang="nb-NO" sz="2200" b="1" dirty="0" smtClean="0"/>
              <a:t>1850,-</a:t>
            </a:r>
          </a:p>
          <a:p>
            <a:pPr lvl="1">
              <a:buFont typeface="Arial" pitchFamily="34" charset="0"/>
              <a:buChar char="•"/>
            </a:pPr>
            <a:r>
              <a:rPr lang="nb-NO" sz="2200" dirty="0" smtClean="0"/>
              <a:t>Diakonhjemmet: </a:t>
            </a:r>
            <a:r>
              <a:rPr lang="nb-NO" sz="2200" b="1" dirty="0" smtClean="0"/>
              <a:t>1150,-</a:t>
            </a:r>
          </a:p>
          <a:p>
            <a:pPr lvl="1">
              <a:buFont typeface="Arial" pitchFamily="34" charset="0"/>
              <a:buChar char="•"/>
            </a:pPr>
            <a:r>
              <a:rPr lang="nb-NO" sz="2200" dirty="0" smtClean="0"/>
              <a:t>Andre studenter: </a:t>
            </a:r>
            <a:r>
              <a:rPr lang="nb-NO" sz="2200" b="1" dirty="0" smtClean="0"/>
              <a:t>1750,-</a:t>
            </a:r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endParaRPr lang="nb-NO" sz="2400" dirty="0" smtClean="0"/>
          </a:p>
          <a:p>
            <a:pPr>
              <a:buFont typeface="Arial" pitchFamily="34" charset="0"/>
              <a:buChar char="•"/>
            </a:pPr>
            <a:r>
              <a:rPr lang="nb-NO" sz="2400" dirty="0" smtClean="0"/>
              <a:t>Likt tilbud: avtale med Kjeller Treningssenter</a:t>
            </a:r>
            <a:endParaRPr lang="nb-NO" sz="2400" dirty="0"/>
          </a:p>
          <a:p>
            <a:pPr marL="0" indent="0">
              <a:buNone/>
            </a:pPr>
            <a:endParaRPr lang="nb-NO" sz="2400" dirty="0" smtClean="0"/>
          </a:p>
          <a:p>
            <a:pPr>
              <a:buFont typeface="Arial" pitchFamily="34" charset="0"/>
              <a:buChar char="•"/>
            </a:pPr>
            <a:endParaRPr lang="nb-NO" sz="2400" dirty="0"/>
          </a:p>
          <a:p>
            <a:pPr>
              <a:buFont typeface="Arial" pitchFamily="34" charset="0"/>
              <a:buChar char="•"/>
            </a:pPr>
            <a:endParaRPr lang="nb-NO" sz="2400" dirty="0" smtClean="0"/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endParaRPr lang="nb-NO" i="1" dirty="0"/>
          </a:p>
          <a:p>
            <a:pPr marL="0" indent="0" algn="ctr">
              <a:buNone/>
            </a:pPr>
            <a:endParaRPr lang="nb-NO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924944"/>
            <a:ext cx="185737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338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42EBB-3FF9-4D96-A545-2D4B7E3285A0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CEB3-B3C7-43F1-93E6-CBB89A28E358}" type="slidenum">
              <a:rPr lang="nb-NO"/>
              <a:pPr/>
              <a:t>13</a:t>
            </a:fld>
            <a:endParaRPr lang="nb-NO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764704"/>
            <a:ext cx="7344816" cy="792088"/>
          </a:xfrm>
        </p:spPr>
        <p:txBody>
          <a:bodyPr/>
          <a:lstStyle/>
          <a:p>
            <a:pPr algn="ctr"/>
            <a:r>
              <a:rPr lang="nb-NO" sz="3600" b="1" dirty="0" smtClean="0">
                <a:solidFill>
                  <a:schemeClr val="accent1"/>
                </a:solidFill>
              </a:rPr>
              <a:t>Studentliv/kultur</a:t>
            </a:r>
            <a:endParaRPr lang="nb-NO" sz="3600" b="1" dirty="0">
              <a:solidFill>
                <a:schemeClr val="accent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628800"/>
            <a:ext cx="7369746" cy="4680793"/>
          </a:xfrm>
        </p:spPr>
        <p:txBody>
          <a:bodyPr numCol="1"/>
          <a:lstStyle/>
          <a:p>
            <a:pPr>
              <a:buFont typeface="Arial" pitchFamily="34" charset="0"/>
              <a:buChar char="•"/>
            </a:pPr>
            <a:r>
              <a:rPr lang="nb-NO" sz="2400" dirty="0" smtClean="0"/>
              <a:t>Kurs, veiledning og bistand til studentforeninger</a:t>
            </a:r>
          </a:p>
          <a:p>
            <a:pPr>
              <a:buFont typeface="Arial" pitchFamily="34" charset="0"/>
              <a:buChar char="•"/>
            </a:pPr>
            <a:r>
              <a:rPr lang="nb-NO" sz="2400" dirty="0" smtClean="0"/>
              <a:t>Regnskap, grafisk design, kommunikasjon, rekruttering, temakvelder</a:t>
            </a:r>
          </a:p>
          <a:p>
            <a:pPr>
              <a:buFont typeface="Arial" pitchFamily="34" charset="0"/>
              <a:buChar char="•"/>
            </a:pPr>
            <a:r>
              <a:rPr lang="nb-NO" sz="2400" dirty="0" smtClean="0"/>
              <a:t>Studenthyttene</a:t>
            </a:r>
          </a:p>
          <a:p>
            <a:pPr>
              <a:buFont typeface="Arial" pitchFamily="34" charset="0"/>
              <a:buChar char="•"/>
            </a:pPr>
            <a:endParaRPr lang="nb-NO" sz="2400" dirty="0" smtClean="0"/>
          </a:p>
          <a:p>
            <a:pPr>
              <a:buFont typeface="Arial" pitchFamily="34" charset="0"/>
              <a:buChar char="•"/>
            </a:pPr>
            <a:r>
              <a:rPr lang="nb-NO" sz="2400" dirty="0" smtClean="0"/>
              <a:t>Fullfinansiert av semesteravgiften</a:t>
            </a:r>
          </a:p>
          <a:p>
            <a:pPr marL="0" indent="0">
              <a:buNone/>
            </a:pPr>
            <a:endParaRPr lang="nb-NO" sz="2400" dirty="0"/>
          </a:p>
          <a:p>
            <a:r>
              <a:rPr lang="nb-NO" sz="2400" dirty="0" smtClean="0"/>
              <a:t>Velferdstinget: fordeler midler til Kulturstyret fra semesteravgiften</a:t>
            </a:r>
          </a:p>
          <a:p>
            <a:r>
              <a:rPr lang="nb-NO" sz="2400" dirty="0" smtClean="0"/>
              <a:t>Kulturstyret: fullfinansiert av semesteravgift</a:t>
            </a:r>
            <a:endParaRPr lang="nb-NO" sz="2400" dirty="0"/>
          </a:p>
          <a:p>
            <a:pPr marL="0" indent="0" algn="ctr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2624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42EBB-3FF9-4D96-A545-2D4B7E3285A0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CEB3-B3C7-43F1-93E6-CBB89A28E358}" type="slidenum">
              <a:rPr lang="nb-NO"/>
              <a:pPr/>
              <a:t>14</a:t>
            </a:fld>
            <a:endParaRPr lang="nb-NO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764704"/>
            <a:ext cx="7344816" cy="792088"/>
          </a:xfrm>
        </p:spPr>
        <p:txBody>
          <a:bodyPr/>
          <a:lstStyle/>
          <a:p>
            <a:pPr algn="ctr"/>
            <a:r>
              <a:rPr lang="nb-NO" sz="3600" b="1" dirty="0" err="1" smtClean="0">
                <a:solidFill>
                  <a:schemeClr val="accent1"/>
                </a:solidFill>
              </a:rPr>
              <a:t>SiO</a:t>
            </a:r>
            <a:r>
              <a:rPr lang="nb-NO" sz="3600" b="1" dirty="0" smtClean="0">
                <a:solidFill>
                  <a:schemeClr val="accent1"/>
                </a:solidFill>
              </a:rPr>
              <a:t> Eiendom</a:t>
            </a:r>
            <a:endParaRPr lang="nb-NO" sz="3600" b="1" dirty="0">
              <a:solidFill>
                <a:schemeClr val="accent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628800"/>
            <a:ext cx="7369746" cy="4680793"/>
          </a:xfrm>
        </p:spPr>
        <p:txBody>
          <a:bodyPr numCol="1"/>
          <a:lstStyle/>
          <a:p>
            <a:pPr marL="0" indent="0">
              <a:buNone/>
            </a:pPr>
            <a:r>
              <a:rPr lang="nb-NO" sz="3200" dirty="0" smtClean="0"/>
              <a:t>Rammevilkår for studentboligbygging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sz="2400" dirty="0" smtClean="0"/>
              <a:t>Kostnadsramme</a:t>
            </a:r>
          </a:p>
          <a:p>
            <a:pPr lvl="1"/>
            <a:r>
              <a:rPr lang="nb-NO" sz="2000" dirty="0" err="1"/>
              <a:t>Byggekostnader</a:t>
            </a:r>
            <a:r>
              <a:rPr lang="nb-NO" sz="2000" dirty="0"/>
              <a:t>, </a:t>
            </a:r>
            <a:r>
              <a:rPr lang="nb-NO" sz="2000" dirty="0" smtClean="0"/>
              <a:t>inkludert tomt, </a:t>
            </a:r>
            <a:r>
              <a:rPr lang="nb-NO" sz="2000" dirty="0"/>
              <a:t>per enhet</a:t>
            </a:r>
          </a:p>
          <a:p>
            <a:pPr lvl="1"/>
            <a:r>
              <a:rPr lang="nb-NO" sz="2000" dirty="0"/>
              <a:t>700.000,- i pressområdet Oslo</a:t>
            </a:r>
          </a:p>
          <a:p>
            <a:pPr lvl="1"/>
            <a:r>
              <a:rPr lang="nb-NO" sz="2000" dirty="0"/>
              <a:t>600.000,- i </a:t>
            </a:r>
            <a:r>
              <a:rPr lang="nb-NO" sz="2000" dirty="0" smtClean="0"/>
              <a:t>Akershus</a:t>
            </a:r>
            <a:endParaRPr lang="nb-NO" sz="2400" dirty="0" smtClean="0"/>
          </a:p>
          <a:p>
            <a:r>
              <a:rPr lang="nb-NO" sz="2400" dirty="0" smtClean="0"/>
              <a:t>Tilskudd</a:t>
            </a:r>
          </a:p>
          <a:p>
            <a:pPr lvl="1"/>
            <a:r>
              <a:rPr lang="nb-NO" sz="2000" dirty="0" smtClean="0"/>
              <a:t>Forutsetter </a:t>
            </a:r>
            <a:r>
              <a:rPr lang="nb-NO" sz="2000" dirty="0" err="1" smtClean="0"/>
              <a:t>byggekostnader</a:t>
            </a:r>
            <a:r>
              <a:rPr lang="nb-NO" sz="2000" dirty="0" smtClean="0"/>
              <a:t> innenfor </a:t>
            </a:r>
            <a:r>
              <a:rPr lang="nb-NO" sz="2000" dirty="0"/>
              <a:t>kostnadsrammen</a:t>
            </a:r>
          </a:p>
          <a:p>
            <a:pPr lvl="1"/>
            <a:r>
              <a:rPr lang="nb-NO" sz="2000" dirty="0"/>
              <a:t>250.000,- per </a:t>
            </a:r>
            <a:r>
              <a:rPr lang="nb-NO" sz="2000" dirty="0" smtClean="0"/>
              <a:t>enhet i Oslo</a:t>
            </a:r>
            <a:endParaRPr lang="nb-NO" sz="2400" dirty="0" smtClean="0"/>
          </a:p>
          <a:p>
            <a:r>
              <a:rPr lang="nb-NO" sz="2400" dirty="0" smtClean="0"/>
              <a:t>Husbanken</a:t>
            </a:r>
          </a:p>
          <a:p>
            <a:r>
              <a:rPr lang="nb-NO" sz="2400" dirty="0" smtClean="0"/>
              <a:t>Tomtepriser i Oslo kommune</a:t>
            </a:r>
            <a:endParaRPr lang="nb-NO" sz="2400" dirty="0"/>
          </a:p>
          <a:p>
            <a:pPr marL="457200" lvl="1" indent="0">
              <a:buNone/>
            </a:pPr>
            <a:endParaRPr lang="nb-NO" sz="2000" dirty="0" smtClean="0"/>
          </a:p>
          <a:p>
            <a:pPr marL="457200" lvl="1" indent="0">
              <a:buNone/>
            </a:pPr>
            <a:endParaRPr lang="nb-NO" sz="2000" dirty="0" smtClean="0"/>
          </a:p>
          <a:p>
            <a:pPr lvl="1"/>
            <a:endParaRPr lang="nb-NO" sz="2000" dirty="0" smtClean="0"/>
          </a:p>
          <a:p>
            <a:pPr lvl="1"/>
            <a:endParaRPr lang="nb-NO" sz="2000" dirty="0" smtClean="0"/>
          </a:p>
        </p:txBody>
      </p:sp>
    </p:spTree>
    <p:extLst>
      <p:ext uri="{BB962C8B-B14F-4D97-AF65-F5344CB8AC3E}">
        <p14:creationId xmlns:p14="http://schemas.microsoft.com/office/powerpoint/2010/main" val="260677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42EBB-3FF9-4D96-A545-2D4B7E3285A0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CEB3-B3C7-43F1-93E6-CBB89A28E358}" type="slidenum">
              <a:rPr lang="nb-NO"/>
              <a:pPr/>
              <a:t>15</a:t>
            </a:fld>
            <a:endParaRPr lang="nb-NO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764704"/>
            <a:ext cx="7344816" cy="792088"/>
          </a:xfrm>
        </p:spPr>
        <p:txBody>
          <a:bodyPr/>
          <a:lstStyle/>
          <a:p>
            <a:pPr algn="ctr"/>
            <a:r>
              <a:rPr lang="nb-NO" sz="3600" b="1" dirty="0" err="1" smtClean="0">
                <a:solidFill>
                  <a:schemeClr val="accent1"/>
                </a:solidFill>
              </a:rPr>
              <a:t>SiO</a:t>
            </a:r>
            <a:r>
              <a:rPr lang="nb-NO" sz="3600" b="1" dirty="0" smtClean="0">
                <a:solidFill>
                  <a:schemeClr val="accent1"/>
                </a:solidFill>
              </a:rPr>
              <a:t> Eiendom</a:t>
            </a:r>
            <a:endParaRPr lang="nb-NO" sz="3600" b="1" dirty="0">
              <a:solidFill>
                <a:schemeClr val="accent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628800"/>
            <a:ext cx="7369746" cy="4680793"/>
          </a:xfrm>
        </p:spPr>
        <p:txBody>
          <a:bodyPr numCol="1"/>
          <a:lstStyle/>
          <a:p>
            <a:pPr marL="0" indent="0">
              <a:buNone/>
            </a:pPr>
            <a:r>
              <a:rPr lang="nb-NO" dirty="0" smtClean="0"/>
              <a:t>Byggeprosjekter</a:t>
            </a:r>
          </a:p>
          <a:p>
            <a:pPr marL="0" indent="0">
              <a:buNone/>
            </a:pPr>
            <a:endParaRPr lang="nb-NO" sz="2400" dirty="0" smtClean="0"/>
          </a:p>
          <a:p>
            <a:r>
              <a:rPr lang="nb-NO" sz="2400" i="1" dirty="0" smtClean="0"/>
              <a:t>I strategiperioden skal det etableres minst 4000 nye studentboliger</a:t>
            </a:r>
          </a:p>
          <a:p>
            <a:pPr marL="0" indent="0">
              <a:buNone/>
            </a:pPr>
            <a:endParaRPr lang="nb-NO" sz="2400" i="1" dirty="0"/>
          </a:p>
          <a:p>
            <a:pPr>
              <a:buFont typeface="Arial" pitchFamily="34" charset="0"/>
              <a:buChar char="•"/>
            </a:pPr>
            <a:r>
              <a:rPr lang="nb-NO" sz="2400" dirty="0" smtClean="0"/>
              <a:t>Sogn 2012 I, II, III og IV</a:t>
            </a:r>
          </a:p>
          <a:p>
            <a:pPr>
              <a:buFont typeface="Arial" pitchFamily="34" charset="0"/>
              <a:buChar char="•"/>
            </a:pPr>
            <a:r>
              <a:rPr lang="nb-NO" sz="2400" dirty="0" smtClean="0"/>
              <a:t>Hasleveien 9 - 13</a:t>
            </a:r>
          </a:p>
          <a:p>
            <a:pPr>
              <a:buFont typeface="Arial" pitchFamily="34" charset="0"/>
              <a:buChar char="•"/>
            </a:pPr>
            <a:r>
              <a:rPr lang="nb-NO" sz="2400" dirty="0" smtClean="0"/>
              <a:t>Trondheimsveien 25</a:t>
            </a:r>
          </a:p>
          <a:p>
            <a:pPr>
              <a:buFont typeface="Arial" pitchFamily="34" charset="0"/>
              <a:buChar char="•"/>
            </a:pPr>
            <a:r>
              <a:rPr lang="nb-NO" sz="2400" dirty="0" smtClean="0"/>
              <a:t>Bjørvika</a:t>
            </a:r>
          </a:p>
          <a:p>
            <a:pPr>
              <a:buFont typeface="Arial" pitchFamily="34" charset="0"/>
              <a:buChar char="•"/>
            </a:pPr>
            <a:r>
              <a:rPr lang="nb-NO" sz="2400" dirty="0" smtClean="0"/>
              <a:t>Diverse fortetning</a:t>
            </a:r>
          </a:p>
          <a:p>
            <a:pPr marL="0" indent="0">
              <a:buNone/>
            </a:pPr>
            <a:endParaRPr lang="nb-NO" sz="2400" dirty="0" smtClean="0"/>
          </a:p>
          <a:p>
            <a:pPr marL="0" indent="0" algn="ctr">
              <a:buNone/>
            </a:pPr>
            <a:endParaRPr lang="nb-NO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063" y="4035524"/>
            <a:ext cx="3779141" cy="1981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171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42EBB-3FF9-4D96-A545-2D4B7E3285A0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CEB3-B3C7-43F1-93E6-CBB89A28E358}" type="slidenum">
              <a:rPr lang="nb-NO"/>
              <a:pPr/>
              <a:t>16</a:t>
            </a:fld>
            <a:endParaRPr lang="nb-NO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764704"/>
            <a:ext cx="7344816" cy="792088"/>
          </a:xfrm>
        </p:spPr>
        <p:txBody>
          <a:bodyPr/>
          <a:lstStyle/>
          <a:p>
            <a:pPr algn="ctr"/>
            <a:r>
              <a:rPr lang="nb-NO" sz="3600" b="1" dirty="0" smtClean="0">
                <a:solidFill>
                  <a:schemeClr val="accent1"/>
                </a:solidFill>
              </a:rPr>
              <a:t>Studentbarnehagene</a:t>
            </a:r>
            <a:endParaRPr lang="nb-NO" sz="3600" b="1" dirty="0">
              <a:solidFill>
                <a:schemeClr val="accent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628800"/>
            <a:ext cx="7369746" cy="4680793"/>
          </a:xfrm>
        </p:spPr>
        <p:txBody>
          <a:bodyPr numCol="1"/>
          <a:lstStyle/>
          <a:p>
            <a:pPr>
              <a:buFont typeface="Arial" pitchFamily="34" charset="0"/>
              <a:buChar char="•"/>
            </a:pPr>
            <a:r>
              <a:rPr lang="nb-NO" sz="2400" dirty="0" smtClean="0"/>
              <a:t>650 barnehageplasser</a:t>
            </a:r>
          </a:p>
          <a:p>
            <a:pPr>
              <a:buFont typeface="Arial" pitchFamily="34" charset="0"/>
              <a:buChar char="•"/>
            </a:pPr>
            <a:r>
              <a:rPr lang="nb-NO" sz="2400" dirty="0" smtClean="0"/>
              <a:t>16 barnehager</a:t>
            </a:r>
          </a:p>
          <a:p>
            <a:pPr>
              <a:buFont typeface="Arial" pitchFamily="34" charset="0"/>
              <a:buChar char="•"/>
            </a:pPr>
            <a:r>
              <a:rPr lang="nb-NO" sz="2400" dirty="0" smtClean="0"/>
              <a:t>Inntektsbasert prisstruktur</a:t>
            </a:r>
          </a:p>
          <a:p>
            <a:pPr lvl="1">
              <a:buFont typeface="Arial" pitchFamily="34" charset="0"/>
              <a:buChar char="•"/>
            </a:pPr>
            <a:r>
              <a:rPr lang="nb-NO" sz="2000" dirty="0" err="1" smtClean="0"/>
              <a:t>Min.pris</a:t>
            </a:r>
            <a:r>
              <a:rPr lang="nb-NO" sz="2000" dirty="0" smtClean="0"/>
              <a:t>: 777,- per måned</a:t>
            </a:r>
          </a:p>
          <a:p>
            <a:pPr lvl="1">
              <a:buFont typeface="Arial" pitchFamily="34" charset="0"/>
              <a:buChar char="•"/>
            </a:pPr>
            <a:r>
              <a:rPr lang="nb-NO" sz="2000" dirty="0" err="1" smtClean="0"/>
              <a:t>Maks.pris</a:t>
            </a:r>
            <a:r>
              <a:rPr lang="nb-NO" sz="2000" dirty="0" smtClean="0"/>
              <a:t>: 2330,- per måned</a:t>
            </a:r>
          </a:p>
          <a:p>
            <a:pPr>
              <a:buFont typeface="Arial" pitchFamily="34" charset="0"/>
              <a:buChar char="•"/>
            </a:pPr>
            <a:r>
              <a:rPr lang="nb-NO" sz="2400" dirty="0" smtClean="0"/>
              <a:t>Likt tilbud: avtale med Kunnskaps-</a:t>
            </a:r>
          </a:p>
          <a:p>
            <a:pPr marL="0" indent="0">
              <a:buNone/>
            </a:pPr>
            <a:r>
              <a:rPr lang="nb-NO" sz="2400" dirty="0"/>
              <a:t> </a:t>
            </a:r>
            <a:r>
              <a:rPr lang="nb-NO" sz="2400" dirty="0" smtClean="0"/>
              <a:t>   byen Lillestrøm</a:t>
            </a:r>
          </a:p>
          <a:p>
            <a:pPr marL="0" indent="0">
              <a:buNone/>
            </a:pPr>
            <a:endParaRPr lang="nb-NO" sz="1600" dirty="0"/>
          </a:p>
          <a:p>
            <a:pPr marL="0" indent="0">
              <a:buNone/>
            </a:pPr>
            <a:r>
              <a:rPr lang="nb-NO" sz="2400" b="1" dirty="0" smtClean="0"/>
              <a:t>Det studentspesifikke:</a:t>
            </a:r>
          </a:p>
          <a:p>
            <a:pPr>
              <a:buFont typeface="Arial" pitchFamily="34" charset="0"/>
              <a:buChar char="•"/>
            </a:pPr>
            <a:r>
              <a:rPr lang="nb-NO" sz="2400" dirty="0" smtClean="0"/>
              <a:t>Inntak fra alder 8 mnd.</a:t>
            </a:r>
          </a:p>
          <a:p>
            <a:pPr>
              <a:buFont typeface="Arial" pitchFamily="34" charset="0"/>
              <a:buChar char="•"/>
            </a:pPr>
            <a:r>
              <a:rPr lang="nb-NO" sz="2400" dirty="0" smtClean="0"/>
              <a:t>Fleksible åpningstider i eksamensperioder</a:t>
            </a:r>
          </a:p>
          <a:p>
            <a:pPr>
              <a:buFont typeface="Arial" pitchFamily="34" charset="0"/>
              <a:buChar char="•"/>
            </a:pPr>
            <a:r>
              <a:rPr lang="nb-NO" sz="2400" dirty="0" err="1" smtClean="0"/>
              <a:t>Hjemmepass</a:t>
            </a:r>
            <a:r>
              <a:rPr lang="nb-NO" sz="2400" dirty="0" smtClean="0"/>
              <a:t> ved sykt barn på eksamen</a:t>
            </a:r>
          </a:p>
          <a:p>
            <a:pPr>
              <a:buFont typeface="Arial" pitchFamily="34" charset="0"/>
              <a:buChar char="•"/>
            </a:pPr>
            <a:endParaRPr lang="nb-NO" sz="2400" dirty="0" smtClean="0"/>
          </a:p>
          <a:p>
            <a:pPr marL="0" indent="0">
              <a:buNone/>
            </a:pPr>
            <a:endParaRPr lang="nb-NO" sz="2400" b="1" dirty="0" smtClean="0"/>
          </a:p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endParaRPr lang="nb-NO" sz="3200" dirty="0"/>
          </a:p>
          <a:p>
            <a:pPr>
              <a:buFont typeface="Arial" pitchFamily="34" charset="0"/>
              <a:buChar char="•"/>
            </a:pPr>
            <a:endParaRPr lang="nb-NO" sz="2400" dirty="0" smtClean="0"/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endParaRPr lang="nb-NO" i="1" dirty="0"/>
          </a:p>
          <a:p>
            <a:pPr marL="0" indent="0" algn="ctr">
              <a:buNone/>
            </a:pPr>
            <a:endParaRPr lang="nb-NO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628800"/>
            <a:ext cx="1456556" cy="2184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972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42EBB-3FF9-4D96-A545-2D4B7E3285A0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CEB3-B3C7-43F1-93E6-CBB89A28E358}" type="slidenum">
              <a:rPr lang="nb-NO"/>
              <a:pPr/>
              <a:t>17</a:t>
            </a:fld>
            <a:endParaRPr lang="nb-NO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764704"/>
            <a:ext cx="7344816" cy="792088"/>
          </a:xfrm>
        </p:spPr>
        <p:txBody>
          <a:bodyPr/>
          <a:lstStyle/>
          <a:p>
            <a:pPr algn="ctr"/>
            <a:r>
              <a:rPr lang="nb-NO" sz="3600" b="1" dirty="0" smtClean="0">
                <a:solidFill>
                  <a:schemeClr val="accent1"/>
                </a:solidFill>
              </a:rPr>
              <a:t>Studenthelsetjenesten</a:t>
            </a:r>
            <a:endParaRPr lang="nb-NO" sz="3600" b="1" dirty="0">
              <a:solidFill>
                <a:schemeClr val="accent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628800"/>
            <a:ext cx="7369746" cy="4680793"/>
          </a:xfrm>
        </p:spPr>
        <p:txBody>
          <a:bodyPr numCol="1"/>
          <a:lstStyle/>
          <a:p>
            <a:r>
              <a:rPr lang="nb-NO" sz="2400" dirty="0" smtClean="0"/>
              <a:t>Egenprodusert tjeneste</a:t>
            </a:r>
          </a:p>
          <a:p>
            <a:r>
              <a:rPr lang="nb-NO" sz="2400" dirty="0" smtClean="0"/>
              <a:t>Delfinansiert av semesteravgiften</a:t>
            </a:r>
          </a:p>
          <a:p>
            <a:r>
              <a:rPr lang="nb-NO" sz="2400" dirty="0" smtClean="0"/>
              <a:t>Blindern og Nydalen</a:t>
            </a:r>
          </a:p>
          <a:p>
            <a:r>
              <a:rPr lang="nb-NO" sz="2400" dirty="0" smtClean="0"/>
              <a:t>(Senter i sentrum)</a:t>
            </a:r>
          </a:p>
          <a:p>
            <a:pPr marL="0" indent="0">
              <a:buNone/>
            </a:pPr>
            <a:endParaRPr lang="nb-NO" sz="1600" dirty="0"/>
          </a:p>
          <a:p>
            <a:pPr marL="0" indent="0">
              <a:buNone/>
            </a:pPr>
            <a:endParaRPr lang="nb-NO" sz="1600" dirty="0" smtClean="0"/>
          </a:p>
          <a:p>
            <a:r>
              <a:rPr lang="nb-NO" sz="2400" dirty="0" smtClean="0"/>
              <a:t>Allmennhelsetjenesten:</a:t>
            </a:r>
          </a:p>
          <a:p>
            <a:pPr lvl="1"/>
            <a:r>
              <a:rPr lang="nb-NO" sz="2000" dirty="0"/>
              <a:t>Refusjon mellom 200,- og 1980</a:t>
            </a:r>
            <a:r>
              <a:rPr lang="nb-NO" sz="2000" dirty="0" smtClean="0"/>
              <a:t>,-</a:t>
            </a:r>
          </a:p>
          <a:p>
            <a:pPr lvl="1"/>
            <a:r>
              <a:rPr lang="nb-NO" sz="2000" dirty="0" smtClean="0"/>
              <a:t>Refusjon forutsetter fastlegetilknytning</a:t>
            </a:r>
          </a:p>
          <a:p>
            <a:pPr lvl="1"/>
            <a:r>
              <a:rPr lang="nb-NO" sz="2000" dirty="0" smtClean="0"/>
              <a:t>12 legehjemler</a:t>
            </a:r>
          </a:p>
          <a:p>
            <a:pPr lvl="1"/>
            <a:r>
              <a:rPr lang="nb-NO" sz="2000" dirty="0" smtClean="0"/>
              <a:t>40.000 henvendelser, </a:t>
            </a:r>
          </a:p>
          <a:p>
            <a:pPr lvl="1"/>
            <a:r>
              <a:rPr lang="nb-NO" sz="2000" dirty="0" smtClean="0"/>
              <a:t>26.000 konsultasjoner</a:t>
            </a:r>
          </a:p>
          <a:p>
            <a:pPr lvl="1"/>
            <a:r>
              <a:rPr lang="nb-NO" sz="2000" dirty="0" smtClean="0"/>
              <a:t>Helsesøster</a:t>
            </a:r>
          </a:p>
          <a:p>
            <a:pPr marL="0" indent="0">
              <a:buNone/>
            </a:pPr>
            <a:endParaRPr lang="nb-NO" sz="2400" dirty="0" smtClean="0"/>
          </a:p>
          <a:p>
            <a:pPr marL="457200" lvl="1" indent="0">
              <a:buNone/>
            </a:pPr>
            <a:endParaRPr lang="nb-NO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700808"/>
            <a:ext cx="185737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569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42EBB-3FF9-4D96-A545-2D4B7E3285A0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CEB3-B3C7-43F1-93E6-CBB89A28E358}" type="slidenum">
              <a:rPr lang="nb-NO"/>
              <a:pPr/>
              <a:t>18</a:t>
            </a:fld>
            <a:endParaRPr lang="nb-NO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764704"/>
            <a:ext cx="7344816" cy="792088"/>
          </a:xfrm>
        </p:spPr>
        <p:txBody>
          <a:bodyPr/>
          <a:lstStyle/>
          <a:p>
            <a:pPr algn="ctr"/>
            <a:r>
              <a:rPr lang="nb-NO" sz="3600" b="1" dirty="0" smtClean="0">
                <a:solidFill>
                  <a:schemeClr val="accent1"/>
                </a:solidFill>
              </a:rPr>
              <a:t>Studenthelsetjenesten</a:t>
            </a:r>
            <a:endParaRPr lang="nb-NO" sz="3600" b="1" dirty="0">
              <a:solidFill>
                <a:schemeClr val="accent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628800"/>
            <a:ext cx="7369746" cy="4680793"/>
          </a:xfrm>
        </p:spPr>
        <p:txBody>
          <a:bodyPr numCol="1"/>
          <a:lstStyle/>
          <a:p>
            <a:r>
              <a:rPr lang="nb-NO" sz="2400" dirty="0" smtClean="0"/>
              <a:t>Psykiatrisk – psykologisk seksjon:</a:t>
            </a:r>
          </a:p>
          <a:p>
            <a:pPr lvl="1"/>
            <a:r>
              <a:rPr lang="nb-NO" sz="2000" dirty="0" smtClean="0"/>
              <a:t>Gratis</a:t>
            </a:r>
          </a:p>
          <a:p>
            <a:pPr lvl="1"/>
            <a:r>
              <a:rPr lang="nb-NO" sz="2000" b="1" dirty="0" smtClean="0"/>
              <a:t>Blindern</a:t>
            </a:r>
            <a:r>
              <a:rPr lang="nb-NO" sz="2000" b="1" dirty="0"/>
              <a:t>:</a:t>
            </a:r>
          </a:p>
          <a:p>
            <a:pPr lvl="1"/>
            <a:r>
              <a:rPr lang="nb-NO" sz="2000" dirty="0"/>
              <a:t>5 psykiatere</a:t>
            </a:r>
          </a:p>
          <a:p>
            <a:pPr lvl="1"/>
            <a:r>
              <a:rPr lang="nb-NO" sz="2000" dirty="0"/>
              <a:t>5 psykologspesialister</a:t>
            </a:r>
          </a:p>
          <a:p>
            <a:pPr lvl="1"/>
            <a:r>
              <a:rPr lang="nb-NO" sz="2000" b="1" dirty="0"/>
              <a:t>Sentrum:</a:t>
            </a:r>
          </a:p>
          <a:p>
            <a:pPr lvl="1"/>
            <a:r>
              <a:rPr lang="nb-NO" sz="2000" dirty="0"/>
              <a:t>1,8 psykologspesialister</a:t>
            </a:r>
          </a:p>
          <a:p>
            <a:pPr lvl="1"/>
            <a:r>
              <a:rPr lang="nb-NO" sz="2000" dirty="0"/>
              <a:t>2 psykologer</a:t>
            </a:r>
          </a:p>
          <a:p>
            <a:pPr lvl="1"/>
            <a:r>
              <a:rPr lang="nb-NO" sz="2000" dirty="0"/>
              <a:t>1 sosionom</a:t>
            </a:r>
          </a:p>
          <a:p>
            <a:pPr marL="0" indent="0">
              <a:buNone/>
            </a:pPr>
            <a:endParaRPr lang="nb-NO" sz="2000" dirty="0" smtClean="0"/>
          </a:p>
          <a:p>
            <a:r>
              <a:rPr lang="nb-NO" sz="2400" dirty="0" smtClean="0"/>
              <a:t>Tannhelsetjenesten:</a:t>
            </a:r>
          </a:p>
          <a:p>
            <a:pPr lvl="1"/>
            <a:r>
              <a:rPr lang="nb-NO" sz="2000" dirty="0" smtClean="0"/>
              <a:t>2 tannleger</a:t>
            </a:r>
          </a:p>
          <a:p>
            <a:pPr lvl="1"/>
            <a:r>
              <a:rPr lang="nb-NO" sz="2000" dirty="0" smtClean="0"/>
              <a:t>Selvkost for studenter</a:t>
            </a:r>
          </a:p>
          <a:p>
            <a:pPr lvl="1"/>
            <a:r>
              <a:rPr lang="nb-NO" sz="2000" dirty="0" smtClean="0"/>
              <a:t>Blindern og avtale med tannlegesenter i Nydalen</a:t>
            </a:r>
          </a:p>
          <a:p>
            <a:endParaRPr lang="nb-NO" sz="2000" dirty="0" smtClean="0"/>
          </a:p>
          <a:p>
            <a:pPr lvl="1"/>
            <a:endParaRPr lang="nb-NO" sz="1200" dirty="0" smtClean="0"/>
          </a:p>
          <a:p>
            <a:endParaRPr lang="nb-NO" sz="2400" dirty="0" smtClean="0"/>
          </a:p>
          <a:p>
            <a:pPr marL="457200" lvl="1" indent="0">
              <a:buNone/>
            </a:pPr>
            <a:endParaRPr lang="nb-NO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492896"/>
            <a:ext cx="2381250" cy="241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78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42EBB-3FF9-4D96-A545-2D4B7E3285A0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CEB3-B3C7-43F1-93E6-CBB89A28E358}" type="slidenum">
              <a:rPr lang="nb-NO"/>
              <a:pPr/>
              <a:t>19</a:t>
            </a:fld>
            <a:endParaRPr lang="nb-NO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764704"/>
            <a:ext cx="7344816" cy="792088"/>
          </a:xfrm>
        </p:spPr>
        <p:txBody>
          <a:bodyPr/>
          <a:lstStyle/>
          <a:p>
            <a:pPr algn="ctr"/>
            <a:r>
              <a:rPr lang="nb-NO" sz="3600" b="1" dirty="0" smtClean="0">
                <a:solidFill>
                  <a:schemeClr val="accent1"/>
                </a:solidFill>
              </a:rPr>
              <a:t>Studentrådgivningen</a:t>
            </a:r>
            <a:endParaRPr lang="nb-NO" sz="3600" b="1" dirty="0">
              <a:solidFill>
                <a:schemeClr val="accent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628800"/>
            <a:ext cx="7369746" cy="4680793"/>
          </a:xfrm>
        </p:spPr>
        <p:txBody>
          <a:bodyPr numCol="1"/>
          <a:lstStyle/>
          <a:p>
            <a:r>
              <a:rPr lang="nb-NO" sz="2400" dirty="0" smtClean="0"/>
              <a:t>Kliniske sosionomer</a:t>
            </a:r>
          </a:p>
          <a:p>
            <a:pPr>
              <a:lnSpc>
                <a:spcPct val="110000"/>
              </a:lnSpc>
            </a:pPr>
            <a:r>
              <a:rPr lang="nb-NO" sz="2400" dirty="0" smtClean="0"/>
              <a:t>Samtalepartner </a:t>
            </a:r>
            <a:r>
              <a:rPr lang="nb-NO" sz="2400" dirty="0"/>
              <a:t>for små og store problemer i studietiden, </a:t>
            </a:r>
            <a:r>
              <a:rPr lang="nb-NO" sz="2400" dirty="0" smtClean="0"/>
              <a:t>for </a:t>
            </a:r>
            <a:r>
              <a:rPr lang="nb-NO" sz="2400" dirty="0"/>
              <a:t>eksempel langvarig sykdom, graviditet, konsentrasjonsproblemer eller </a:t>
            </a:r>
            <a:r>
              <a:rPr lang="nb-NO" sz="2400" dirty="0" smtClean="0"/>
              <a:t>kjærlighetssorg, hjelp </a:t>
            </a:r>
            <a:r>
              <a:rPr lang="nb-NO" sz="2400" dirty="0" err="1" smtClean="0"/>
              <a:t>ift</a:t>
            </a:r>
            <a:r>
              <a:rPr lang="nb-NO" sz="2400" dirty="0" smtClean="0"/>
              <a:t> Lånekassen</a:t>
            </a:r>
            <a:endParaRPr lang="nb-NO" sz="2400" dirty="0"/>
          </a:p>
          <a:p>
            <a:pPr>
              <a:lnSpc>
                <a:spcPct val="110000"/>
              </a:lnSpc>
            </a:pPr>
            <a:r>
              <a:rPr lang="nb-NO" sz="2400" dirty="0" smtClean="0"/>
              <a:t>Gruppetilbud</a:t>
            </a:r>
            <a:r>
              <a:rPr lang="nb-NO" sz="2400" dirty="0"/>
              <a:t>: </a:t>
            </a:r>
            <a:r>
              <a:rPr lang="nb-NO" sz="2400" dirty="0" smtClean="0"/>
              <a:t>spiseforstyrrelser, sorggrupper,       Ta ordet-kurs</a:t>
            </a:r>
          </a:p>
          <a:p>
            <a:pPr marL="0" indent="0">
              <a:lnSpc>
                <a:spcPct val="110000"/>
              </a:lnSpc>
              <a:buNone/>
            </a:pPr>
            <a:endParaRPr lang="nb-NO" sz="2400" dirty="0"/>
          </a:p>
          <a:p>
            <a:pPr>
              <a:buFont typeface="Arial" pitchFamily="34" charset="0"/>
              <a:buChar char="•"/>
            </a:pPr>
            <a:endParaRPr lang="nb-NO" sz="2400" dirty="0" smtClean="0"/>
          </a:p>
          <a:p>
            <a:pPr marL="0" indent="0">
              <a:buNone/>
            </a:pPr>
            <a:endParaRPr lang="nb-NO" sz="2400" dirty="0" smtClean="0"/>
          </a:p>
          <a:p>
            <a:pPr marL="457200" lvl="1" indent="0">
              <a:buNone/>
            </a:pPr>
            <a:endParaRPr lang="nb-NO" sz="20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509120"/>
            <a:ext cx="238125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764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42EBB-3FF9-4D96-A545-2D4B7E3285A0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CEB3-B3C7-43F1-93E6-CBB89A28E358}" type="slidenum">
              <a:rPr lang="nb-NO"/>
              <a:pPr/>
              <a:t>2</a:t>
            </a:fld>
            <a:endParaRPr lang="nb-NO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7344816" cy="792088"/>
          </a:xfrm>
        </p:spPr>
        <p:txBody>
          <a:bodyPr/>
          <a:lstStyle/>
          <a:p>
            <a:pPr algn="ctr"/>
            <a:r>
              <a:rPr lang="nb-NO" sz="4400" b="1" dirty="0" smtClean="0">
                <a:solidFill>
                  <a:schemeClr val="accent1"/>
                </a:solidFill>
              </a:rPr>
              <a:t>Program</a:t>
            </a:r>
            <a:endParaRPr lang="nb-NO" sz="4400" b="1" dirty="0">
              <a:solidFill>
                <a:schemeClr val="accent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196752"/>
            <a:ext cx="7632848" cy="5112841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endParaRPr lang="nb-NO" sz="3200" dirty="0" smtClean="0"/>
          </a:p>
          <a:p>
            <a:pPr>
              <a:buFont typeface="Wingdings" pitchFamily="2" charset="2"/>
              <a:buChar char="v"/>
            </a:pPr>
            <a:r>
              <a:rPr lang="nb-NO" sz="3200" dirty="0" err="1" smtClean="0"/>
              <a:t>SiO</a:t>
            </a:r>
            <a:endParaRPr lang="nb-NO" sz="3200" dirty="0" smtClean="0"/>
          </a:p>
          <a:p>
            <a:pPr marL="0" indent="0">
              <a:buNone/>
            </a:pPr>
            <a:endParaRPr lang="nb-NO" dirty="0" smtClean="0"/>
          </a:p>
          <a:p>
            <a:pPr>
              <a:buFont typeface="Wingdings" pitchFamily="2" charset="2"/>
              <a:buChar char="v"/>
            </a:pPr>
            <a:r>
              <a:rPr lang="nb-NO" sz="3200" dirty="0" smtClean="0"/>
              <a:t>Virksomhetene</a:t>
            </a:r>
          </a:p>
          <a:p>
            <a:pPr>
              <a:buFont typeface="Wingdings" pitchFamily="2" charset="2"/>
              <a:buChar char="v"/>
            </a:pPr>
            <a:endParaRPr lang="nb-NO" dirty="0" smtClean="0"/>
          </a:p>
          <a:p>
            <a:pPr>
              <a:buFont typeface="Wingdings" pitchFamily="2" charset="2"/>
              <a:buChar char="v"/>
            </a:pPr>
            <a:r>
              <a:rPr lang="nb-NO" sz="3200" dirty="0" smtClean="0"/>
              <a:t>Hovedstyret</a:t>
            </a:r>
          </a:p>
          <a:p>
            <a:pPr>
              <a:buFont typeface="Wingdings" pitchFamily="2" charset="2"/>
              <a:buChar char="v"/>
            </a:pPr>
            <a:endParaRPr lang="nb-NO" dirty="0" smtClean="0"/>
          </a:p>
          <a:p>
            <a:pPr>
              <a:buFont typeface="Wingdings" pitchFamily="2" charset="2"/>
              <a:buChar char="v"/>
            </a:pPr>
            <a:r>
              <a:rPr lang="nb-NO" sz="3200" dirty="0" smtClean="0"/>
              <a:t>Hovedstyret og Velferdstinget</a:t>
            </a:r>
          </a:p>
          <a:p>
            <a:pPr marL="457200" lvl="1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 smtClean="0"/>
          </a:p>
          <a:p>
            <a:pPr>
              <a:buFont typeface="Wingdings" pitchFamily="2" charset="2"/>
              <a:buChar char="v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0565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42EBB-3FF9-4D96-A545-2D4B7E3285A0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CEB3-B3C7-43F1-93E6-CBB89A28E358}" type="slidenum">
              <a:rPr lang="nb-NO"/>
              <a:pPr/>
              <a:t>20</a:t>
            </a:fld>
            <a:endParaRPr lang="nb-NO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764704"/>
            <a:ext cx="7344816" cy="792088"/>
          </a:xfrm>
        </p:spPr>
        <p:txBody>
          <a:bodyPr/>
          <a:lstStyle/>
          <a:p>
            <a:pPr algn="ctr"/>
            <a:r>
              <a:rPr lang="nb-NO" sz="3600" b="1" dirty="0" smtClean="0">
                <a:solidFill>
                  <a:schemeClr val="accent1"/>
                </a:solidFill>
              </a:rPr>
              <a:t>Urban Boligutleie</a:t>
            </a:r>
            <a:endParaRPr lang="nb-NO" sz="3600" b="1" dirty="0">
              <a:solidFill>
                <a:schemeClr val="accent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628800"/>
            <a:ext cx="7369746" cy="4680793"/>
          </a:xfrm>
        </p:spPr>
        <p:txBody>
          <a:bodyPr numCol="1"/>
          <a:lstStyle/>
          <a:p>
            <a:pPr>
              <a:buFont typeface="Arial" pitchFamily="34" charset="0"/>
              <a:buChar char="•"/>
            </a:pPr>
            <a:r>
              <a:rPr lang="nb-NO" sz="2400" dirty="0" smtClean="0"/>
              <a:t>Aksjeselskap heleid av </a:t>
            </a:r>
            <a:r>
              <a:rPr lang="nb-NO" sz="2400" dirty="0" err="1" smtClean="0"/>
              <a:t>SiO</a:t>
            </a:r>
            <a:r>
              <a:rPr lang="nb-NO" sz="2400" dirty="0" smtClean="0"/>
              <a:t> </a:t>
            </a:r>
            <a:endParaRPr lang="nb-NO" sz="2400" dirty="0" smtClean="0"/>
          </a:p>
          <a:p>
            <a:pPr>
              <a:buFont typeface="Arial" pitchFamily="34" charset="0"/>
              <a:buChar char="•"/>
            </a:pPr>
            <a:r>
              <a:rPr lang="nb-NO" sz="2400" dirty="0" smtClean="0"/>
              <a:t>Fusjonerte </a:t>
            </a:r>
            <a:r>
              <a:rPr lang="nb-NO" sz="2400" dirty="0" smtClean="0"/>
              <a:t>med Collegium </a:t>
            </a:r>
            <a:r>
              <a:rPr lang="nb-NO" sz="2400" dirty="0" err="1" smtClean="0"/>
              <a:t>Novum</a:t>
            </a:r>
            <a:r>
              <a:rPr lang="nb-NO" sz="2400" dirty="0" smtClean="0"/>
              <a:t> i 2011</a:t>
            </a:r>
          </a:p>
          <a:p>
            <a:pPr>
              <a:buFont typeface="Arial" pitchFamily="34" charset="0"/>
              <a:buChar char="•"/>
            </a:pPr>
            <a:r>
              <a:rPr lang="nb-NO" sz="2400" dirty="0" smtClean="0"/>
              <a:t>Utvikle, forvalte og leie ut boliger, forretningslokaler og parkeringsplasser i det kommersielle markedet</a:t>
            </a:r>
          </a:p>
          <a:p>
            <a:pPr>
              <a:buFont typeface="Arial" pitchFamily="34" charset="0"/>
              <a:buChar char="•"/>
            </a:pPr>
            <a:r>
              <a:rPr lang="nb-NO" sz="2400" dirty="0" smtClean="0"/>
              <a:t>Virkemiddel </a:t>
            </a:r>
            <a:r>
              <a:rPr lang="nb-NO" sz="2400" dirty="0"/>
              <a:t>for </a:t>
            </a:r>
            <a:r>
              <a:rPr lang="nb-NO" sz="2400" dirty="0" smtClean="0"/>
              <a:t>studentboligrealisering med tilskudd</a:t>
            </a:r>
          </a:p>
          <a:p>
            <a:pPr>
              <a:buFont typeface="Arial" pitchFamily="34" charset="0"/>
              <a:buChar char="•"/>
            </a:pPr>
            <a:r>
              <a:rPr lang="nb-NO" sz="2400" dirty="0" smtClean="0"/>
              <a:t>Mål om overskudd som kommer studentene til gode</a:t>
            </a:r>
          </a:p>
          <a:p>
            <a:pPr>
              <a:buFont typeface="Arial" pitchFamily="34" charset="0"/>
              <a:buChar char="•"/>
            </a:pPr>
            <a:r>
              <a:rPr lang="nb-NO" sz="2400" dirty="0" smtClean="0"/>
              <a:t>Styret for Urban Boligutleie</a:t>
            </a:r>
          </a:p>
          <a:p>
            <a:pPr>
              <a:buFont typeface="Arial" pitchFamily="34" charset="0"/>
              <a:buChar char="•"/>
            </a:pPr>
            <a:endParaRPr lang="nb-NO" sz="2400" dirty="0"/>
          </a:p>
          <a:p>
            <a:pPr marL="0" indent="0">
              <a:buNone/>
            </a:pPr>
            <a:r>
              <a:rPr lang="nb-NO" sz="2400" dirty="0" smtClean="0"/>
              <a:t>                                                                 </a:t>
            </a:r>
          </a:p>
          <a:p>
            <a:pPr marL="0" indent="0">
              <a:buNone/>
            </a:pPr>
            <a:r>
              <a:rPr lang="nb-NO" sz="2400" dirty="0"/>
              <a:t> </a:t>
            </a:r>
            <a:r>
              <a:rPr lang="nb-NO" sz="2400" dirty="0" smtClean="0"/>
              <a:t>                                                             </a:t>
            </a:r>
            <a:endParaRPr lang="nb-NO" sz="6000" dirty="0" smtClean="0"/>
          </a:p>
          <a:p>
            <a:pPr marL="0" indent="0">
              <a:buNone/>
            </a:pPr>
            <a:r>
              <a:rPr lang="nb-NO" sz="2400" dirty="0"/>
              <a:t> </a:t>
            </a:r>
            <a:r>
              <a:rPr lang="nb-NO" sz="2400" dirty="0" smtClean="0"/>
              <a:t>                                                              </a:t>
            </a:r>
          </a:p>
          <a:p>
            <a:pPr marL="0" indent="0">
              <a:buNone/>
            </a:pPr>
            <a:endParaRPr lang="nb-NO" sz="2400" dirty="0" smtClean="0"/>
          </a:p>
          <a:p>
            <a:pPr marL="457200" lvl="1" indent="0">
              <a:buNone/>
            </a:pPr>
            <a:r>
              <a:rPr lang="nb-NO" sz="2000" dirty="0" smtClean="0"/>
              <a:t>                                                                                                                                                                                             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76569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42EBB-3FF9-4D96-A545-2D4B7E3285A0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CEB3-B3C7-43F1-93E6-CBB89A28E358}" type="slidenum">
              <a:rPr lang="nb-NO"/>
              <a:pPr/>
              <a:t>21</a:t>
            </a:fld>
            <a:endParaRPr lang="nb-NO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764704"/>
            <a:ext cx="7344816" cy="792088"/>
          </a:xfrm>
        </p:spPr>
        <p:txBody>
          <a:bodyPr/>
          <a:lstStyle/>
          <a:p>
            <a:pPr algn="ctr"/>
            <a:r>
              <a:rPr lang="nb-NO" sz="3600" b="1" dirty="0" smtClean="0">
                <a:solidFill>
                  <a:schemeClr val="accent1"/>
                </a:solidFill>
              </a:rPr>
              <a:t>Studentkafeene</a:t>
            </a:r>
            <a:endParaRPr lang="nb-NO" sz="3600" b="1" dirty="0">
              <a:solidFill>
                <a:schemeClr val="accent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628800"/>
            <a:ext cx="7369746" cy="4680793"/>
          </a:xfrm>
        </p:spPr>
        <p:txBody>
          <a:bodyPr numCol="1"/>
          <a:lstStyle/>
          <a:p>
            <a:r>
              <a:rPr lang="nb-NO" sz="2400" dirty="0" smtClean="0"/>
              <a:t>Heleid aksjeselskap</a:t>
            </a:r>
          </a:p>
          <a:p>
            <a:r>
              <a:rPr lang="nb-NO" sz="2400" dirty="0" smtClean="0"/>
              <a:t>50 spisesteder</a:t>
            </a:r>
          </a:p>
          <a:p>
            <a:r>
              <a:rPr lang="nb-NO" sz="2400" dirty="0" smtClean="0"/>
              <a:t>Basis og </a:t>
            </a:r>
            <a:r>
              <a:rPr lang="nb-NO" sz="2400" dirty="0" err="1" smtClean="0"/>
              <a:t>konsepttilbud</a:t>
            </a:r>
            <a:endParaRPr lang="nb-NO" sz="2400" dirty="0" smtClean="0"/>
          </a:p>
          <a:p>
            <a:r>
              <a:rPr lang="nb-NO" sz="2400" dirty="0" smtClean="0"/>
              <a:t>Vegetar- og </a:t>
            </a:r>
            <a:r>
              <a:rPr lang="nb-NO" sz="2400" dirty="0" err="1" smtClean="0"/>
              <a:t>halaltilbud</a:t>
            </a:r>
            <a:endParaRPr lang="nb-NO" sz="2400" dirty="0" smtClean="0"/>
          </a:p>
          <a:p>
            <a:r>
              <a:rPr lang="nb-NO" sz="2400" dirty="0" smtClean="0"/>
              <a:t>Dagens middag: 48,- (43,-)</a:t>
            </a:r>
          </a:p>
          <a:p>
            <a:r>
              <a:rPr lang="nb-NO" sz="2400" dirty="0" smtClean="0"/>
              <a:t>Ikke finansiert av semesteravgiften</a:t>
            </a:r>
          </a:p>
          <a:p>
            <a:r>
              <a:rPr lang="nb-NO" sz="2400" dirty="0" smtClean="0"/>
              <a:t>Fri stasjon</a:t>
            </a:r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r>
              <a:rPr lang="nb-NO" sz="2400" dirty="0" smtClean="0"/>
              <a:t>                                                             </a:t>
            </a:r>
          </a:p>
          <a:p>
            <a:pPr marL="0" indent="0">
              <a:buNone/>
            </a:pPr>
            <a:endParaRPr lang="nb-NO" sz="2400" dirty="0" smtClean="0"/>
          </a:p>
          <a:p>
            <a:pPr marL="457200" lvl="1" indent="0">
              <a:buNone/>
            </a:pPr>
            <a:r>
              <a:rPr lang="nb-NO" sz="2000" dirty="0" smtClean="0"/>
              <a:t>                                                                                                                                                                                             </a:t>
            </a:r>
            <a:endParaRPr lang="nb-NO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519808"/>
            <a:ext cx="238125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349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42EBB-3FF9-4D96-A545-2D4B7E3285A0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CEB3-B3C7-43F1-93E6-CBB89A28E358}" type="slidenum">
              <a:rPr lang="nb-NO"/>
              <a:pPr/>
              <a:t>22</a:t>
            </a:fld>
            <a:endParaRPr lang="nb-NO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764704"/>
            <a:ext cx="7344816" cy="792088"/>
          </a:xfrm>
        </p:spPr>
        <p:txBody>
          <a:bodyPr/>
          <a:lstStyle/>
          <a:p>
            <a:pPr algn="ctr"/>
            <a:r>
              <a:rPr lang="nb-NO" sz="3600" b="1" dirty="0" smtClean="0">
                <a:solidFill>
                  <a:schemeClr val="accent1"/>
                </a:solidFill>
              </a:rPr>
              <a:t>Karrieresenteret</a:t>
            </a:r>
            <a:endParaRPr lang="nb-NO" sz="3600" b="1" dirty="0">
              <a:solidFill>
                <a:schemeClr val="accent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628800"/>
            <a:ext cx="7369746" cy="4680793"/>
          </a:xfrm>
        </p:spPr>
        <p:txBody>
          <a:bodyPr numCol="1"/>
          <a:lstStyle/>
          <a:p>
            <a:pPr>
              <a:buFont typeface="Arial" pitchFamily="34" charset="0"/>
              <a:buChar char="•"/>
            </a:pPr>
            <a:r>
              <a:rPr lang="nb-NO" sz="2400" dirty="0" smtClean="0"/>
              <a:t>Kurs, veiledning, jobbportal, samarbeid med arbeidsgivere</a:t>
            </a:r>
          </a:p>
          <a:p>
            <a:pPr marL="0" indent="0">
              <a:buNone/>
            </a:pPr>
            <a:endParaRPr lang="nb-NO" sz="2400" dirty="0"/>
          </a:p>
          <a:p>
            <a:pPr>
              <a:buFont typeface="Arial" pitchFamily="34" charset="0"/>
              <a:buChar char="•"/>
            </a:pPr>
            <a:r>
              <a:rPr lang="nb-NO" sz="2400" dirty="0" smtClean="0"/>
              <a:t>Karrieresenteret ved UiO</a:t>
            </a:r>
          </a:p>
          <a:p>
            <a:pPr lvl="1">
              <a:buFont typeface="Arial" pitchFamily="34" charset="0"/>
              <a:buChar char="•"/>
            </a:pPr>
            <a:r>
              <a:rPr lang="nb-NO" sz="2000" dirty="0" smtClean="0"/>
              <a:t>delfinansiert av semesteravgift, resterende finansiert av UiO</a:t>
            </a:r>
          </a:p>
          <a:p>
            <a:pPr lvl="1">
              <a:buFont typeface="Arial" pitchFamily="34" charset="0"/>
              <a:buChar char="•"/>
            </a:pPr>
            <a:r>
              <a:rPr lang="nb-NO" sz="2000" dirty="0" smtClean="0"/>
              <a:t>Økning i antall studenter som bruker</a:t>
            </a:r>
          </a:p>
          <a:p>
            <a:pPr lvl="1">
              <a:buFont typeface="Arial" pitchFamily="34" charset="0"/>
              <a:buChar char="•"/>
            </a:pPr>
            <a:r>
              <a:rPr lang="nb-NO" sz="2000" dirty="0" smtClean="0"/>
              <a:t>Henvendelser også fra tidligere OAS-institusjoner</a:t>
            </a:r>
          </a:p>
          <a:p>
            <a:pPr>
              <a:buFont typeface="Arial" pitchFamily="34" charset="0"/>
              <a:buChar char="•"/>
            </a:pPr>
            <a:r>
              <a:rPr lang="nb-NO" sz="2400" dirty="0" smtClean="0"/>
              <a:t>Karriereservice på BI</a:t>
            </a:r>
          </a:p>
          <a:p>
            <a:pPr lvl="1">
              <a:buFont typeface="Arial" pitchFamily="34" charset="0"/>
              <a:buChar char="•"/>
            </a:pPr>
            <a:r>
              <a:rPr lang="nb-NO" sz="2000" dirty="0" smtClean="0"/>
              <a:t>Lignende finansiering som på UiO</a:t>
            </a:r>
          </a:p>
          <a:p>
            <a:pPr>
              <a:buFont typeface="Arial" pitchFamily="34" charset="0"/>
              <a:buChar char="•"/>
            </a:pPr>
            <a:r>
              <a:rPr lang="nb-NO" sz="2400" dirty="0" smtClean="0"/>
              <a:t>Karrieresenteret på </a:t>
            </a:r>
            <a:r>
              <a:rPr lang="nb-NO" sz="2400" dirty="0" err="1" smtClean="0"/>
              <a:t>HiOA</a:t>
            </a:r>
            <a:r>
              <a:rPr lang="nb-NO" sz="2400" dirty="0" smtClean="0"/>
              <a:t>?</a:t>
            </a:r>
          </a:p>
          <a:p>
            <a:pPr lvl="1">
              <a:buFont typeface="Arial" pitchFamily="34" charset="0"/>
              <a:buChar char="•"/>
            </a:pPr>
            <a:r>
              <a:rPr lang="nb-NO" sz="2000" dirty="0" smtClean="0"/>
              <a:t>Del av Studentservice</a:t>
            </a:r>
            <a:endParaRPr lang="nb-NO" sz="2000" dirty="0"/>
          </a:p>
          <a:p>
            <a:pPr marL="0" indent="0">
              <a:buNone/>
            </a:pPr>
            <a:r>
              <a:rPr lang="nb-NO" sz="1600" dirty="0" smtClean="0"/>
              <a:t>                                                           </a:t>
            </a:r>
          </a:p>
          <a:p>
            <a:pPr marL="0" indent="0">
              <a:buNone/>
            </a:pPr>
            <a:endParaRPr lang="nb-NO" sz="2400" dirty="0" smtClean="0"/>
          </a:p>
          <a:p>
            <a:pPr marL="457200" lvl="1" indent="0">
              <a:buNone/>
            </a:pPr>
            <a:r>
              <a:rPr lang="nb-NO" sz="2000" dirty="0" smtClean="0"/>
              <a:t>                                                                                                                                                                                             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93294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42EBB-3FF9-4D96-A545-2D4B7E3285A0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CEB3-B3C7-43F1-93E6-CBB89A28E358}" type="slidenum">
              <a:rPr lang="nb-NO"/>
              <a:pPr/>
              <a:t>23</a:t>
            </a:fld>
            <a:endParaRPr lang="nb-NO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764704"/>
            <a:ext cx="7344816" cy="792088"/>
          </a:xfrm>
        </p:spPr>
        <p:txBody>
          <a:bodyPr/>
          <a:lstStyle/>
          <a:p>
            <a:pPr algn="ctr"/>
            <a:r>
              <a:rPr lang="nb-NO" sz="3600" b="1" dirty="0" smtClean="0">
                <a:solidFill>
                  <a:schemeClr val="accent1"/>
                </a:solidFill>
              </a:rPr>
              <a:t>Akademika</a:t>
            </a:r>
            <a:endParaRPr lang="nb-NO" sz="3600" b="1" dirty="0">
              <a:solidFill>
                <a:schemeClr val="accent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628800"/>
            <a:ext cx="7369746" cy="4680793"/>
          </a:xfrm>
        </p:spPr>
        <p:txBody>
          <a:bodyPr numCol="1"/>
          <a:lstStyle/>
          <a:p>
            <a:r>
              <a:rPr lang="nn-NO" sz="2200" dirty="0" smtClean="0"/>
              <a:t>Stiftet </a:t>
            </a:r>
            <a:r>
              <a:rPr lang="nn-NO" sz="2200" dirty="0"/>
              <a:t>i 1952</a:t>
            </a:r>
          </a:p>
          <a:p>
            <a:r>
              <a:rPr lang="nn-NO" sz="2200" dirty="0" smtClean="0"/>
              <a:t>Eies </a:t>
            </a:r>
            <a:r>
              <a:rPr lang="nn-NO" sz="2200" dirty="0"/>
              <a:t>av </a:t>
            </a:r>
            <a:r>
              <a:rPr lang="nn-NO" sz="2200" dirty="0" err="1"/>
              <a:t>SiO</a:t>
            </a:r>
            <a:r>
              <a:rPr lang="nn-NO" sz="2200" dirty="0"/>
              <a:t> og </a:t>
            </a:r>
            <a:r>
              <a:rPr lang="nn-NO" sz="2200" dirty="0" err="1"/>
              <a:t>SiT</a:t>
            </a:r>
            <a:r>
              <a:rPr lang="nn-NO" sz="2200" dirty="0"/>
              <a:t> (60/40)</a:t>
            </a:r>
          </a:p>
          <a:p>
            <a:r>
              <a:rPr lang="nn-NO" sz="2200" dirty="0" smtClean="0"/>
              <a:t>Fusjonerte </a:t>
            </a:r>
            <a:r>
              <a:rPr lang="nn-NO" sz="2200" dirty="0"/>
              <a:t>med </a:t>
            </a:r>
            <a:r>
              <a:rPr lang="nn-NO" sz="2200" dirty="0" err="1"/>
              <a:t>Penelope</a:t>
            </a:r>
            <a:r>
              <a:rPr lang="nn-NO" sz="2200" dirty="0"/>
              <a:t> (OAS) og </a:t>
            </a:r>
            <a:r>
              <a:rPr lang="nn-NO" sz="2200" dirty="0" err="1"/>
              <a:t>SiT</a:t>
            </a:r>
            <a:r>
              <a:rPr lang="nn-NO" sz="2200" dirty="0"/>
              <a:t> Tapir </a:t>
            </a:r>
            <a:r>
              <a:rPr lang="nn-NO" sz="2200" dirty="0" smtClean="0"/>
              <a:t>i </a:t>
            </a:r>
            <a:r>
              <a:rPr lang="nn-NO" sz="2200" dirty="0"/>
              <a:t>2011</a:t>
            </a:r>
          </a:p>
          <a:p>
            <a:r>
              <a:rPr lang="nn-NO" sz="2200" dirty="0" smtClean="0"/>
              <a:t>Akademika </a:t>
            </a:r>
            <a:r>
              <a:rPr lang="nn-NO" sz="2200" dirty="0"/>
              <a:t>= forlag + </a:t>
            </a:r>
            <a:r>
              <a:rPr lang="nn-NO" sz="2200" dirty="0" smtClean="0"/>
              <a:t>bokhandel</a:t>
            </a:r>
            <a:endParaRPr lang="nb-NO" sz="2200" dirty="0"/>
          </a:p>
          <a:p>
            <a:r>
              <a:rPr lang="nn-NO" sz="2200" dirty="0" smtClean="0"/>
              <a:t>Nettbutikk, samt 26 </a:t>
            </a:r>
            <a:r>
              <a:rPr lang="nn-NO" sz="2200" dirty="0" err="1"/>
              <a:t>butikker</a:t>
            </a:r>
            <a:r>
              <a:rPr lang="nn-NO" sz="2200" dirty="0"/>
              <a:t> lokalisert i Oslo, Trondheim, Bodø,  Buskerud og Telemark</a:t>
            </a:r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endParaRPr lang="nb-NO" i="1" dirty="0"/>
          </a:p>
          <a:p>
            <a:pPr marL="0" indent="0" algn="ctr">
              <a:buNone/>
            </a:pPr>
            <a:endParaRPr lang="nb-NO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861048"/>
            <a:ext cx="3275707" cy="2459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936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42EBB-3FF9-4D96-A545-2D4B7E3285A0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CEB3-B3C7-43F1-93E6-CBB89A28E358}" type="slidenum">
              <a:rPr lang="nb-NO"/>
              <a:pPr/>
              <a:t>24</a:t>
            </a:fld>
            <a:endParaRPr lang="nb-NO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764704"/>
            <a:ext cx="7344816" cy="792088"/>
          </a:xfrm>
        </p:spPr>
        <p:txBody>
          <a:bodyPr/>
          <a:lstStyle/>
          <a:p>
            <a:pPr algn="ctr"/>
            <a:r>
              <a:rPr lang="nb-NO" sz="3600" b="1" dirty="0" smtClean="0">
                <a:solidFill>
                  <a:schemeClr val="accent1"/>
                </a:solidFill>
              </a:rPr>
              <a:t>Akademika</a:t>
            </a:r>
            <a:endParaRPr lang="nb-NO" sz="3600" b="1" dirty="0">
              <a:solidFill>
                <a:schemeClr val="accent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628800"/>
            <a:ext cx="7369746" cy="4680793"/>
          </a:xfrm>
        </p:spPr>
        <p:txBody>
          <a:bodyPr numCol="1"/>
          <a:lstStyle/>
          <a:p>
            <a:r>
              <a:rPr lang="nn-NO" dirty="0" smtClean="0"/>
              <a:t>Akademika </a:t>
            </a:r>
            <a:r>
              <a:rPr lang="nn-NO" dirty="0"/>
              <a:t>skal tilby </a:t>
            </a:r>
            <a:r>
              <a:rPr lang="nn-NO" dirty="0" err="1"/>
              <a:t>studenter</a:t>
            </a:r>
            <a:r>
              <a:rPr lang="nn-NO" dirty="0"/>
              <a:t> </a:t>
            </a:r>
            <a:r>
              <a:rPr lang="nn-NO" dirty="0" err="1"/>
              <a:t>produkter</a:t>
            </a:r>
            <a:r>
              <a:rPr lang="nn-NO" dirty="0"/>
              <a:t> og </a:t>
            </a:r>
            <a:r>
              <a:rPr lang="nn-NO" dirty="0" err="1"/>
              <a:t>tjenester</a:t>
            </a:r>
            <a:r>
              <a:rPr lang="nn-NO" dirty="0"/>
              <a:t> som</a:t>
            </a:r>
            <a:r>
              <a:rPr lang="nn-NO" dirty="0" smtClean="0"/>
              <a:t>:</a:t>
            </a:r>
          </a:p>
          <a:p>
            <a:pPr marL="0" indent="0">
              <a:buNone/>
            </a:pPr>
            <a:endParaRPr lang="nn-NO" dirty="0"/>
          </a:p>
          <a:p>
            <a:pPr>
              <a:buFont typeface="Arial" charset="0"/>
              <a:buChar char="•"/>
            </a:pPr>
            <a:r>
              <a:rPr lang="nn-NO" sz="2600" dirty="0" smtClean="0"/>
              <a:t>Bidrar </a:t>
            </a:r>
            <a:r>
              <a:rPr lang="nn-NO" sz="2600" dirty="0" smtClean="0"/>
              <a:t>til </a:t>
            </a:r>
            <a:r>
              <a:rPr lang="nn-NO" sz="2600" dirty="0"/>
              <a:t>effektiv </a:t>
            </a:r>
            <a:r>
              <a:rPr lang="nn-NO" sz="2600" dirty="0" smtClean="0"/>
              <a:t>læringsprosesser </a:t>
            </a:r>
          </a:p>
          <a:p>
            <a:pPr>
              <a:buFont typeface="Arial" charset="0"/>
              <a:buChar char="•"/>
            </a:pPr>
            <a:r>
              <a:rPr lang="nn-NO" sz="2600" dirty="0" smtClean="0"/>
              <a:t>Bidrar </a:t>
            </a:r>
            <a:r>
              <a:rPr lang="nn-NO" sz="2600" dirty="0" smtClean="0"/>
              <a:t>til en </a:t>
            </a:r>
            <a:r>
              <a:rPr lang="nn-NO" sz="2600" dirty="0" err="1" smtClean="0"/>
              <a:t>stimulerende</a:t>
            </a:r>
            <a:r>
              <a:rPr lang="nn-NO" sz="2600" dirty="0" smtClean="0"/>
              <a:t> </a:t>
            </a:r>
            <a:r>
              <a:rPr lang="nn-NO" sz="2600" dirty="0" err="1"/>
              <a:t>studiehverdag</a:t>
            </a:r>
            <a:endParaRPr lang="nn-NO" sz="2600" dirty="0"/>
          </a:p>
          <a:p>
            <a:pPr>
              <a:buFont typeface="Arial" charset="0"/>
              <a:buChar char="•"/>
            </a:pPr>
            <a:r>
              <a:rPr lang="nn-NO" sz="2600" dirty="0" smtClean="0"/>
              <a:t>Bidrar </a:t>
            </a:r>
            <a:r>
              <a:rPr lang="nn-NO" sz="2600" dirty="0"/>
              <a:t>til høy studiekvalitet</a:t>
            </a:r>
          </a:p>
          <a:p>
            <a:r>
              <a:rPr lang="nn-NO" sz="2600" dirty="0" smtClean="0"/>
              <a:t>Bidrar </a:t>
            </a:r>
            <a:r>
              <a:rPr lang="nn-NO" sz="2600" dirty="0"/>
              <a:t>til trivsel blant </a:t>
            </a:r>
            <a:r>
              <a:rPr lang="nn-NO" sz="2600" dirty="0" err="1" smtClean="0"/>
              <a:t>studentene</a:t>
            </a:r>
            <a:endParaRPr lang="nn-NO" sz="2600" dirty="0"/>
          </a:p>
          <a:p>
            <a:pPr marL="0" indent="0">
              <a:buNone/>
            </a:pPr>
            <a:endParaRPr lang="nn-NO" sz="2000" dirty="0" smtClean="0">
              <a:latin typeface="Calibri" pitchFamily="-84" charset="0"/>
            </a:endParaRPr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endParaRPr lang="nb-NO" i="1" dirty="0"/>
          </a:p>
          <a:p>
            <a:pPr marL="0" indent="0" algn="ctr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6267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42EBB-3FF9-4D96-A545-2D4B7E3285A0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CEB3-B3C7-43F1-93E6-CBB89A28E358}" type="slidenum">
              <a:rPr lang="nb-NO"/>
              <a:pPr/>
              <a:t>25</a:t>
            </a:fld>
            <a:endParaRPr lang="nb-NO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764704"/>
            <a:ext cx="7344816" cy="792088"/>
          </a:xfrm>
        </p:spPr>
        <p:txBody>
          <a:bodyPr/>
          <a:lstStyle/>
          <a:p>
            <a:pPr algn="ctr"/>
            <a:r>
              <a:rPr lang="nb-NO" sz="3600" b="1" dirty="0" smtClean="0">
                <a:solidFill>
                  <a:schemeClr val="accent1"/>
                </a:solidFill>
              </a:rPr>
              <a:t>Akademika</a:t>
            </a:r>
            <a:endParaRPr lang="nb-NO" sz="3600" b="1" dirty="0">
              <a:solidFill>
                <a:schemeClr val="accent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628800"/>
            <a:ext cx="7369746" cy="4680793"/>
          </a:xfrm>
        </p:spPr>
        <p:txBody>
          <a:bodyPr numCol="1"/>
          <a:lstStyle/>
          <a:p>
            <a:pPr>
              <a:buFont typeface="Arial" charset="0"/>
              <a:buChar char="•"/>
            </a:pPr>
            <a:r>
              <a:rPr lang="nn-NO" sz="3200" dirty="0" err="1" smtClean="0">
                <a:latin typeface="Arial" pitchFamily="34" charset="0"/>
                <a:cs typeface="Arial" pitchFamily="34" charset="0"/>
              </a:rPr>
              <a:t>Hva</a:t>
            </a:r>
            <a:r>
              <a:rPr lang="nn-NO" sz="3200" dirty="0" smtClean="0">
                <a:latin typeface="Arial" pitchFamily="34" charset="0"/>
                <a:cs typeface="Arial" pitchFamily="34" charset="0"/>
              </a:rPr>
              <a:t> er Akademika en garantist for?</a:t>
            </a:r>
            <a:endParaRPr lang="nn-NO" sz="3200" dirty="0">
              <a:latin typeface="Arial" pitchFamily="34" charset="0"/>
              <a:cs typeface="Arial" pitchFamily="34" charset="0"/>
            </a:endParaRPr>
          </a:p>
          <a:p>
            <a:pPr lvl="1"/>
            <a:endParaRPr lang="nb-NO" dirty="0" smtClean="0"/>
          </a:p>
          <a:p>
            <a:pPr lvl="1"/>
            <a:r>
              <a:rPr lang="nb-NO" dirty="0" smtClean="0"/>
              <a:t>At </a:t>
            </a:r>
            <a:r>
              <a:rPr lang="nb-NO" dirty="0"/>
              <a:t>studenten og studentens læring alltid er i fokus </a:t>
            </a:r>
            <a:endParaRPr lang="nb-NO" dirty="0" smtClean="0"/>
          </a:p>
          <a:p>
            <a:pPr lvl="1"/>
            <a:r>
              <a:rPr lang="nb-NO" dirty="0" smtClean="0"/>
              <a:t>Studentstyring </a:t>
            </a:r>
            <a:r>
              <a:rPr lang="nb-NO" dirty="0" smtClean="0"/>
              <a:t>gjennom at det er studentsamskipnader som eier</a:t>
            </a:r>
          </a:p>
          <a:p>
            <a:pPr lvl="1"/>
            <a:r>
              <a:rPr lang="nb-NO" dirty="0" smtClean="0"/>
              <a:t>Kontinuitet i leveringen av pensum, samtidig som man bygger løsninger for nær og fjern fremtid</a:t>
            </a:r>
          </a:p>
          <a:p>
            <a:pPr lvl="1"/>
            <a:endParaRPr lang="nb-NO" dirty="0" smtClean="0"/>
          </a:p>
          <a:p>
            <a:endParaRPr lang="nb-NO" sz="2400" dirty="0" smtClean="0"/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endParaRPr lang="nb-NO" i="1" dirty="0"/>
          </a:p>
          <a:p>
            <a:pPr marL="0" indent="0" algn="ctr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1387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Hovedstyret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Ved Marianne Høva Rustberggard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6431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42EBB-3FF9-4D96-A545-2D4B7E3285A0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CEB3-B3C7-43F1-93E6-CBB89A28E358}" type="slidenum">
              <a:rPr lang="nb-NO"/>
              <a:pPr/>
              <a:t>27</a:t>
            </a:fld>
            <a:endParaRPr lang="nb-NO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764704"/>
            <a:ext cx="7344816" cy="792088"/>
          </a:xfrm>
        </p:spPr>
        <p:txBody>
          <a:bodyPr/>
          <a:lstStyle/>
          <a:p>
            <a:pPr algn="ctr"/>
            <a:r>
              <a:rPr lang="nb-NO" sz="3600" b="1" dirty="0" smtClean="0">
                <a:solidFill>
                  <a:schemeClr val="accent1"/>
                </a:solidFill>
              </a:rPr>
              <a:t>Hovedstyret</a:t>
            </a:r>
            <a:endParaRPr lang="nb-NO" sz="3600" b="1" dirty="0">
              <a:solidFill>
                <a:schemeClr val="accent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484784"/>
            <a:ext cx="7369746" cy="4824809"/>
          </a:xfrm>
        </p:spPr>
        <p:txBody>
          <a:bodyPr/>
          <a:lstStyle/>
          <a:p>
            <a:r>
              <a:rPr lang="nb-NO" dirty="0" smtClean="0"/>
              <a:t>10 medlemmer i Hovedstyret</a:t>
            </a:r>
          </a:p>
          <a:p>
            <a:r>
              <a:rPr lang="nb-NO" dirty="0" smtClean="0"/>
              <a:t>5 studentvalgte</a:t>
            </a:r>
          </a:p>
          <a:p>
            <a:pPr marL="742950" lvl="2" indent="-342900"/>
            <a:r>
              <a:rPr lang="nb-NO" sz="2400" dirty="0"/>
              <a:t>Are Arneberg (PHS), Magnus </a:t>
            </a:r>
            <a:r>
              <a:rPr lang="nb-NO" sz="2400" dirty="0" err="1"/>
              <a:t>Nystrand</a:t>
            </a:r>
            <a:r>
              <a:rPr lang="nb-NO" sz="2400" dirty="0"/>
              <a:t> (UiO), Hanne Marie Pedersen-Eriksen (MF), Torkil </a:t>
            </a:r>
            <a:r>
              <a:rPr lang="nb-NO" sz="2400" dirty="0" err="1"/>
              <a:t>Vederhus</a:t>
            </a:r>
            <a:r>
              <a:rPr lang="nb-NO" sz="2400" dirty="0"/>
              <a:t> (UiO) og Marianne Høva Rustberggard (UiO</a:t>
            </a:r>
            <a:r>
              <a:rPr lang="nb-NO" sz="2400" dirty="0" smtClean="0"/>
              <a:t>)</a:t>
            </a:r>
            <a:endParaRPr lang="nb-NO" dirty="0" smtClean="0"/>
          </a:p>
          <a:p>
            <a:r>
              <a:rPr lang="nb-NO" dirty="0" smtClean="0"/>
              <a:t>2 ansattvalgte</a:t>
            </a:r>
          </a:p>
          <a:p>
            <a:pPr lvl="1"/>
            <a:r>
              <a:rPr lang="nb-NO" dirty="0" smtClean="0"/>
              <a:t>Anne Karine Lie og Britt Nesje</a:t>
            </a:r>
          </a:p>
          <a:p>
            <a:r>
              <a:rPr lang="nb-NO" dirty="0" smtClean="0"/>
              <a:t>3 institusjonsvalgte</a:t>
            </a:r>
          </a:p>
          <a:p>
            <a:pPr lvl="1"/>
            <a:r>
              <a:rPr lang="nb-NO" dirty="0" smtClean="0"/>
              <a:t>Ann Elisabeth </a:t>
            </a:r>
            <a:r>
              <a:rPr lang="nb-NO" dirty="0" err="1" smtClean="0"/>
              <a:t>Wedø</a:t>
            </a:r>
            <a:r>
              <a:rPr lang="nb-NO" dirty="0" smtClean="0"/>
              <a:t> (</a:t>
            </a:r>
            <a:r>
              <a:rPr lang="nb-NO" dirty="0" err="1" smtClean="0"/>
              <a:t>HiOA</a:t>
            </a:r>
            <a:r>
              <a:rPr lang="nb-NO" dirty="0" smtClean="0"/>
              <a:t>), Tove Kristin Karlsen (UiO) og Jens P. Tøndel (BI)</a:t>
            </a:r>
          </a:p>
          <a:p>
            <a:pPr marL="0" indent="0" algn="ctr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1039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42EBB-3FF9-4D96-A545-2D4B7E3285A0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CEB3-B3C7-43F1-93E6-CBB89A28E358}" type="slidenum">
              <a:rPr lang="nb-NO"/>
              <a:pPr/>
              <a:t>28</a:t>
            </a:fld>
            <a:endParaRPr lang="nb-NO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764704"/>
            <a:ext cx="7344816" cy="792088"/>
          </a:xfrm>
        </p:spPr>
        <p:txBody>
          <a:bodyPr/>
          <a:lstStyle/>
          <a:p>
            <a:pPr algn="ctr"/>
            <a:r>
              <a:rPr lang="nb-NO" sz="3600" b="1" dirty="0" smtClean="0">
                <a:solidFill>
                  <a:schemeClr val="accent1"/>
                </a:solidFill>
              </a:rPr>
              <a:t>Hovedstyrets oppgaver </a:t>
            </a:r>
            <a:endParaRPr lang="nb-NO" sz="3600" b="1" dirty="0">
              <a:solidFill>
                <a:schemeClr val="accent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484784"/>
            <a:ext cx="7369746" cy="4824809"/>
          </a:xfrm>
        </p:spPr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nb-NO" dirty="0" smtClean="0"/>
              <a:t>Strategi</a:t>
            </a:r>
          </a:p>
          <a:p>
            <a:pPr marL="514350" indent="-514350">
              <a:buFont typeface="+mj-lt"/>
              <a:buAutoNum type="arabicParenR"/>
            </a:pPr>
            <a:endParaRPr lang="nb-NO" dirty="0" smtClean="0"/>
          </a:p>
          <a:p>
            <a:pPr marL="514350" indent="-514350">
              <a:buFont typeface="+mj-lt"/>
              <a:buAutoNum type="arabicParenR"/>
            </a:pPr>
            <a:r>
              <a:rPr lang="nb-NO" dirty="0" smtClean="0"/>
              <a:t>O</a:t>
            </a:r>
            <a:r>
              <a:rPr lang="nb-NO" dirty="0" smtClean="0"/>
              <a:t>rganisering</a:t>
            </a:r>
          </a:p>
          <a:p>
            <a:pPr marL="514350" indent="-514350">
              <a:buFont typeface="+mj-lt"/>
              <a:buAutoNum type="arabicParenR"/>
            </a:pPr>
            <a:endParaRPr lang="nb-NO" dirty="0" smtClean="0"/>
          </a:p>
          <a:p>
            <a:pPr marL="514350" indent="-514350">
              <a:buFont typeface="+mj-lt"/>
              <a:buAutoNum type="arabicParenR"/>
            </a:pPr>
            <a:r>
              <a:rPr lang="nb-NO" dirty="0" smtClean="0"/>
              <a:t>Kontroll</a:t>
            </a:r>
          </a:p>
          <a:p>
            <a:pPr marL="514350" indent="-514350">
              <a:buFont typeface="+mj-lt"/>
              <a:buAutoNum type="arabicParenR"/>
            </a:pPr>
            <a:endParaRPr lang="nb-NO" dirty="0" smtClean="0"/>
          </a:p>
          <a:p>
            <a:pPr marL="514350" indent="-514350">
              <a:buFont typeface="+mj-lt"/>
              <a:buAutoNum type="arabicParenR"/>
            </a:pPr>
            <a:r>
              <a:rPr lang="nb-NO" dirty="0" smtClean="0"/>
              <a:t>Ansette/avsette </a:t>
            </a:r>
            <a:r>
              <a:rPr lang="nb-NO" dirty="0" smtClean="0"/>
              <a:t>daglig leder</a:t>
            </a:r>
            <a:endParaRPr lang="nb-NO" b="1" dirty="0"/>
          </a:p>
          <a:p>
            <a:pPr marL="0" indent="0" algn="ctr">
              <a:buNone/>
            </a:pPr>
            <a:endParaRPr lang="nb-NO" dirty="0"/>
          </a:p>
          <a:p>
            <a:pPr marL="0" indent="0" algn="ctr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0065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39750" y="762000"/>
            <a:ext cx="7128594" cy="722784"/>
          </a:xfrm>
        </p:spPr>
        <p:txBody>
          <a:bodyPr/>
          <a:lstStyle/>
          <a:p>
            <a:pPr algn="ctr"/>
            <a:r>
              <a:rPr lang="nb-NO" b="1" dirty="0" smtClean="0">
                <a:solidFill>
                  <a:schemeClr val="accent1"/>
                </a:solidFill>
              </a:rPr>
              <a:t>Styreansvar</a:t>
            </a:r>
            <a:endParaRPr lang="nb-NO" b="1" dirty="0">
              <a:solidFill>
                <a:schemeClr val="accent1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39552" y="1484784"/>
            <a:ext cx="7297738" cy="4749775"/>
          </a:xfrm>
        </p:spPr>
        <p:txBody>
          <a:bodyPr/>
          <a:lstStyle/>
          <a:p>
            <a:pPr marL="0" indent="0" fontAlgn="t">
              <a:buNone/>
            </a:pPr>
            <a:endParaRPr lang="nb-NO" sz="2400" b="1" i="1" dirty="0" smtClean="0"/>
          </a:p>
          <a:p>
            <a:pPr marL="0" indent="0" fontAlgn="t">
              <a:buNone/>
            </a:pPr>
            <a:r>
              <a:rPr lang="nb-NO" sz="2400" b="1" i="1" dirty="0" smtClean="0"/>
              <a:t>§ </a:t>
            </a:r>
            <a:r>
              <a:rPr lang="nb-NO" sz="2400" b="1" i="1" dirty="0"/>
              <a:t>9.</a:t>
            </a:r>
            <a:r>
              <a:rPr lang="nb-NO" sz="2400" i="1" dirty="0"/>
              <a:t> Ansvar for styremedlemmer m.fl.</a:t>
            </a:r>
          </a:p>
          <a:p>
            <a:pPr fontAlgn="t"/>
            <a:r>
              <a:rPr lang="nb-NO" sz="2400" i="1" dirty="0"/>
              <a:t>Styremedlemmer som forsettlig eller uaktsomt volder studentsamskipnaden tap, svarer en for alle og alle for en for skaden, jf. §§ 5-3 og 2-3 nr. 3, jf. nr. 1 i skadeserstatningsloven. Tilsvarende gjelder for andre som har verv i studentsamskipnaden og for daglig leder. </a:t>
            </a:r>
            <a:endParaRPr lang="nb-NO" sz="2400" i="1" dirty="0" smtClean="0"/>
          </a:p>
          <a:p>
            <a:pPr fontAlgn="t"/>
            <a:endParaRPr lang="nb-NO" sz="2400" i="1" dirty="0"/>
          </a:p>
          <a:p>
            <a:pPr fontAlgn="t"/>
            <a:endParaRPr lang="nb-NO" sz="2400" i="1" dirty="0" smtClean="0"/>
          </a:p>
          <a:p>
            <a:pPr marL="0" indent="0" algn="ctr" fontAlgn="t">
              <a:buNone/>
            </a:pPr>
            <a:r>
              <a:rPr lang="nb-NO" sz="3600" b="1" dirty="0" smtClean="0"/>
              <a:t>PERSONLIG! </a:t>
            </a:r>
          </a:p>
          <a:p>
            <a:pPr marL="0" indent="0" fontAlgn="t">
              <a:buNone/>
            </a:pPr>
            <a:endParaRPr lang="nb-NO" sz="2400" dirty="0" smtClean="0"/>
          </a:p>
          <a:p>
            <a:pPr fontAlgn="t"/>
            <a:endParaRPr lang="nb-NO" sz="2400" dirty="0"/>
          </a:p>
          <a:p>
            <a:endParaRPr lang="nb-NO" sz="2400" i="1" dirty="0" smtClean="0"/>
          </a:p>
          <a:p>
            <a:pPr marL="0" indent="0">
              <a:buNone/>
            </a:pPr>
            <a:endParaRPr lang="nb-NO" sz="2400" i="1" dirty="0"/>
          </a:p>
          <a:p>
            <a:endParaRPr lang="nb-NO" sz="2400" dirty="0">
              <a:solidFill>
                <a:schemeClr val="accent1"/>
              </a:solidFill>
            </a:endParaRP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2C0F9-120A-479B-BC94-F6F44E1BE570}" type="datetime1">
              <a:rPr lang="nb-NO" smtClean="0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 err="1" smtClean="0"/>
              <a:t>SiO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5F323-683F-4C38-B030-2E4C4396AD56}" type="slidenum">
              <a:rPr lang="nb-NO" smtClean="0"/>
              <a:pPr/>
              <a:t>29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3843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42EBB-3FF9-4D96-A545-2D4B7E3285A0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CEB3-B3C7-43F1-93E6-CBB89A28E358}" type="slidenum">
              <a:rPr lang="nb-NO"/>
              <a:pPr/>
              <a:t>3</a:t>
            </a:fld>
            <a:endParaRPr lang="nb-NO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7344816" cy="720080"/>
          </a:xfrm>
        </p:spPr>
        <p:txBody>
          <a:bodyPr/>
          <a:lstStyle/>
          <a:p>
            <a:pPr algn="ctr"/>
            <a:r>
              <a:rPr lang="nb-NO" sz="4000" b="1" dirty="0" err="1" smtClean="0">
                <a:solidFill>
                  <a:schemeClr val="accent1"/>
                </a:solidFill>
              </a:rPr>
              <a:t>SiO</a:t>
            </a:r>
            <a:endParaRPr lang="nb-NO" sz="4000" b="1" dirty="0">
              <a:solidFill>
                <a:schemeClr val="accent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484784"/>
            <a:ext cx="7369746" cy="4824809"/>
          </a:xfrm>
        </p:spPr>
        <p:txBody>
          <a:bodyPr/>
          <a:lstStyle/>
          <a:p>
            <a:pPr marL="0" indent="0" algn="ctr">
              <a:buNone/>
            </a:pPr>
            <a:endParaRPr lang="nb-NO" b="1" dirty="0"/>
          </a:p>
          <a:p>
            <a:pPr marL="0" indent="0" algn="ctr">
              <a:buNone/>
            </a:pPr>
            <a:r>
              <a:rPr lang="nb-NO" sz="4000" dirty="0" smtClean="0"/>
              <a:t>Lik rett til utdanning</a:t>
            </a:r>
          </a:p>
          <a:p>
            <a:pPr marL="0" indent="0" algn="ctr">
              <a:buNone/>
            </a:pPr>
            <a:endParaRPr lang="nb-NO" sz="3600" dirty="0" smtClean="0"/>
          </a:p>
          <a:p>
            <a:pPr marL="0" indent="0" algn="ctr">
              <a:buNone/>
            </a:pPr>
            <a:endParaRPr lang="nb-NO" sz="3200" dirty="0"/>
          </a:p>
          <a:p>
            <a:pPr marL="0" indent="0" algn="ctr">
              <a:buNone/>
            </a:pPr>
            <a:r>
              <a:rPr lang="nb-NO" sz="3200" i="1" dirty="0" smtClean="0"/>
              <a:t>Vi skal forenkle og forfriske studielivet</a:t>
            </a:r>
          </a:p>
          <a:p>
            <a:pPr marL="0" indent="0" algn="ctr">
              <a:buNone/>
            </a:pPr>
            <a:endParaRPr lang="nb-NO" i="1" dirty="0"/>
          </a:p>
          <a:p>
            <a:pPr marL="0" indent="0" algn="ctr">
              <a:buNone/>
            </a:pPr>
            <a:endParaRPr lang="nb-NO" sz="4000" b="1" i="1" dirty="0" smtClean="0"/>
          </a:p>
          <a:p>
            <a:pPr marL="0" indent="0" algn="ctr">
              <a:buNone/>
            </a:pPr>
            <a:r>
              <a:rPr lang="nb-NO" sz="4000" b="1" dirty="0" smtClean="0"/>
              <a:t>Nær – målrettet - oppfinnsom</a:t>
            </a:r>
            <a:endParaRPr lang="nb-NO" sz="4000" b="1" dirty="0"/>
          </a:p>
          <a:p>
            <a:pPr marL="0" indent="0" algn="ctr">
              <a:buNone/>
            </a:pPr>
            <a:endParaRPr lang="nb-NO" i="1" dirty="0"/>
          </a:p>
          <a:p>
            <a:pPr marL="0" indent="0" algn="ctr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0774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39750" y="762000"/>
            <a:ext cx="7297738" cy="794792"/>
          </a:xfrm>
        </p:spPr>
        <p:txBody>
          <a:bodyPr/>
          <a:lstStyle/>
          <a:p>
            <a:pPr algn="ctr"/>
            <a:r>
              <a:rPr lang="nb-NO" sz="3200" b="1" dirty="0" smtClean="0">
                <a:solidFill>
                  <a:srgbClr val="F04B37"/>
                </a:solidFill>
              </a:rPr>
              <a:t>Hovedstyret og Velferdstinget</a:t>
            </a:r>
            <a:endParaRPr lang="nb-NO" sz="3200" dirty="0">
              <a:solidFill>
                <a:srgbClr val="F04B37"/>
              </a:solidFill>
            </a:endParaRP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2C0F9-120A-479B-BC94-F6F44E1BE570}" type="datetime1">
              <a:rPr lang="nb-NO" smtClean="0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SiO</a:t>
            </a: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5F323-683F-4C38-B030-2E4C4396AD56}" type="slidenum">
              <a:rPr lang="nb-NO" smtClean="0"/>
              <a:pPr/>
              <a:t>30</a:t>
            </a:fld>
            <a:endParaRPr lang="nb-NO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04453" y="1196752"/>
            <a:ext cx="4176713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	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1800" i="1" kern="0" dirty="0">
                <a:solidFill>
                  <a:srgbClr val="000000"/>
                </a:solidFill>
                <a:latin typeface="Verdana"/>
              </a:rPr>
              <a:t>	</a:t>
            </a:r>
            <a:r>
              <a:rPr kumimoji="0" lang="nb-N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Hovedstyret har det overordnede ansvaret for SiO og treffer alle strategiske og prinsipielle beslutninger. Hovedstyret fastsetter langsiktige og kortsiktige målsettinger. 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	Styrets hovedoppgaver omfatter hovedsakelig strategi-, overordnede organiserings- og kontrollspørsmål.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	Servicefunksjon for adm.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2000" kern="0" dirty="0">
                <a:solidFill>
                  <a:srgbClr val="000000"/>
                </a:solidFill>
                <a:latin typeface="Verdana"/>
              </a:rPr>
              <a:t>	</a:t>
            </a:r>
            <a:r>
              <a:rPr lang="nb-NO" sz="2000" kern="0" dirty="0" smtClean="0">
                <a:solidFill>
                  <a:srgbClr val="000000"/>
                </a:solidFill>
                <a:latin typeface="Verdana"/>
              </a:rPr>
              <a:t>Ansetter/avsetter </a:t>
            </a:r>
            <a:r>
              <a:rPr lang="nb-NO" sz="2000" kern="0" dirty="0" err="1" smtClean="0">
                <a:solidFill>
                  <a:srgbClr val="000000"/>
                </a:solidFill>
                <a:latin typeface="Verdana"/>
              </a:rPr>
              <a:t>adm.dir</a:t>
            </a:r>
            <a:r>
              <a:rPr lang="nb-NO" sz="2000" kern="0" dirty="0" smtClean="0">
                <a:solidFill>
                  <a:srgbClr val="000000"/>
                </a:solidFill>
                <a:latin typeface="Verdana"/>
              </a:rPr>
              <a:t>.</a:t>
            </a:r>
            <a:endParaRPr kumimoji="0" lang="nb-NO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283968" y="1227262"/>
            <a:ext cx="4176713" cy="5154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</a:pPr>
            <a:endParaRPr lang="nb-NO" i="1" dirty="0">
              <a:latin typeface="Verdana" pitchFamily="34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nb-NO" dirty="0">
                <a:latin typeface="Verdana" pitchFamily="34" charset="0"/>
              </a:rPr>
              <a:t> 	</a:t>
            </a:r>
            <a:r>
              <a:rPr lang="nb-NO" sz="2000" dirty="0">
                <a:latin typeface="Verdana" pitchFamily="34" charset="0"/>
              </a:rPr>
              <a:t>Velferdstinget i Oslo og Akershus er en interesseorganisasjon og et studentpolitisk organ </a:t>
            </a:r>
            <a:r>
              <a:rPr lang="nb-NO" sz="2000" dirty="0" smtClean="0">
                <a:latin typeface="Verdana" pitchFamily="34" charset="0"/>
              </a:rPr>
              <a:t>studentene tilknyttet </a:t>
            </a:r>
            <a:r>
              <a:rPr lang="nb-NO" sz="2000" dirty="0">
                <a:latin typeface="Verdana" pitchFamily="34" charset="0"/>
              </a:rPr>
              <a:t>Studentsamskipnaden i Oslo og Akershus.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</a:pPr>
            <a:endParaRPr lang="nb-NO" sz="2000" dirty="0">
              <a:latin typeface="Verdana" pitchFamily="34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nb-NO" sz="2000" dirty="0">
                <a:latin typeface="Verdana" pitchFamily="34" charset="0"/>
              </a:rPr>
              <a:t>	Mye av arbeidet er rettet mot SiOs tilbud og virksomhet; </a:t>
            </a:r>
            <a:r>
              <a:rPr lang="nb-NO" sz="2000" i="1" dirty="0">
                <a:latin typeface="Verdana" pitchFamily="34" charset="0"/>
              </a:rPr>
              <a:t>for at SiO aldri skal glemme hvem de jobber for - studentene</a:t>
            </a:r>
            <a:r>
              <a:rPr lang="nb-NO" sz="2000" i="1" dirty="0" smtClean="0">
                <a:latin typeface="Verdana" pitchFamily="34" charset="0"/>
              </a:rPr>
              <a:t>.</a:t>
            </a:r>
            <a:endParaRPr lang="nb-NO" sz="2000" dirty="0" smtClean="0">
              <a:latin typeface="Verdana" pitchFamily="34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</a:pPr>
            <a:endParaRPr lang="nb-NO" sz="2000" dirty="0">
              <a:latin typeface="Verdana" pitchFamily="34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nb-NO" sz="2000" dirty="0" smtClean="0">
                <a:latin typeface="Verdana" pitchFamily="34" charset="0"/>
              </a:rPr>
              <a:t>	Velferdstinget er valgorgan og premissleverandør, samt lobbyist for og kontrollør av SiO.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</a:pPr>
            <a:endParaRPr lang="nb-NO" sz="2000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400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42EBB-3FF9-4D96-A545-2D4B7E3285A0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CEB3-B3C7-43F1-93E6-CBB89A28E358}" type="slidenum">
              <a:rPr lang="nb-NO"/>
              <a:pPr/>
              <a:t>31</a:t>
            </a:fld>
            <a:endParaRPr lang="nb-NO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764704"/>
            <a:ext cx="7344816" cy="792088"/>
          </a:xfrm>
        </p:spPr>
        <p:txBody>
          <a:bodyPr/>
          <a:lstStyle/>
          <a:p>
            <a:pPr algn="ctr"/>
            <a:r>
              <a:rPr lang="nb-NO" sz="3200" b="1" dirty="0">
                <a:solidFill>
                  <a:srgbClr val="F04B37"/>
                </a:solidFill>
              </a:rPr>
              <a:t>Hovedstyret og Velferdstinget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628800"/>
            <a:ext cx="7369746" cy="4680793"/>
          </a:xfrm>
        </p:spPr>
        <p:txBody>
          <a:bodyPr/>
          <a:lstStyle/>
          <a:p>
            <a:pPr marL="457200" lvl="1" indent="0">
              <a:buNone/>
            </a:pPr>
            <a:r>
              <a:rPr lang="nb-NO" sz="2800" dirty="0" smtClean="0"/>
              <a:t>VT-møter</a:t>
            </a:r>
            <a:endParaRPr lang="nb-NO" sz="2800" dirty="0" smtClean="0"/>
          </a:p>
          <a:p>
            <a:pPr lvl="1"/>
            <a:r>
              <a:rPr lang="nb-NO" dirty="0" smtClean="0"/>
              <a:t>HS-studentene har møteplikt</a:t>
            </a:r>
          </a:p>
          <a:p>
            <a:pPr lvl="1"/>
            <a:r>
              <a:rPr lang="nb-NO" dirty="0" smtClean="0"/>
              <a:t>HS-studentene har orienteringsplikt</a:t>
            </a:r>
          </a:p>
          <a:p>
            <a:pPr lvl="1"/>
            <a:r>
              <a:rPr lang="nb-NO" dirty="0" smtClean="0"/>
              <a:t>HS-studentene blir stilt til ansvar </a:t>
            </a:r>
          </a:p>
          <a:p>
            <a:pPr marL="457200" lvl="1" indent="0">
              <a:buNone/>
            </a:pPr>
            <a:r>
              <a:rPr lang="nb-NO" sz="2800" dirty="0" smtClean="0"/>
              <a:t>Mellom VT-møter</a:t>
            </a:r>
          </a:p>
          <a:p>
            <a:pPr lvl="1"/>
            <a:r>
              <a:rPr lang="nb-NO" dirty="0" smtClean="0"/>
              <a:t>Formøter </a:t>
            </a:r>
            <a:r>
              <a:rPr lang="nb-NO" dirty="0"/>
              <a:t>med </a:t>
            </a:r>
            <a:r>
              <a:rPr lang="nb-NO" dirty="0" smtClean="0"/>
              <a:t>VT-AU før Hovedstyremøter</a:t>
            </a:r>
            <a:endParaRPr lang="nb-NO" dirty="0"/>
          </a:p>
          <a:p>
            <a:pPr lvl="1"/>
            <a:r>
              <a:rPr lang="nb-NO" dirty="0" smtClean="0"/>
              <a:t>Jevnlig kontakt mellom VT-leder og HS-leder </a:t>
            </a:r>
          </a:p>
          <a:p>
            <a:pPr lvl="1"/>
            <a:r>
              <a:rPr lang="nb-NO" dirty="0"/>
              <a:t>F</a:t>
            </a:r>
            <a:r>
              <a:rPr lang="nb-NO" dirty="0" smtClean="0"/>
              <a:t>aste møtepunkter for leder og nestleder i begge organer</a:t>
            </a:r>
          </a:p>
          <a:p>
            <a:pPr marL="0" indent="0" algn="ctr">
              <a:buNone/>
            </a:pPr>
            <a:endParaRPr lang="nb-NO" b="1" dirty="0"/>
          </a:p>
          <a:p>
            <a:pPr marL="0" indent="0" algn="ctr">
              <a:buNone/>
            </a:pPr>
            <a:endParaRPr lang="nb-NO" dirty="0"/>
          </a:p>
          <a:p>
            <a:pPr marL="0" indent="0" algn="ctr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3905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Spørsmål?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4636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39750" y="762000"/>
            <a:ext cx="7297738" cy="650776"/>
          </a:xfrm>
        </p:spPr>
        <p:txBody>
          <a:bodyPr/>
          <a:lstStyle/>
          <a:p>
            <a:pPr algn="ctr"/>
            <a:r>
              <a:rPr lang="nb-NO" sz="4000" b="1" dirty="0" smtClean="0">
                <a:solidFill>
                  <a:srgbClr val="F04B37"/>
                </a:solidFill>
              </a:rPr>
              <a:t>Historikk</a:t>
            </a:r>
            <a:endParaRPr lang="nb-NO" sz="4000" b="1" dirty="0">
              <a:solidFill>
                <a:srgbClr val="F04B37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39750" y="1412776"/>
            <a:ext cx="7297738" cy="4965799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nb-NO" sz="2000" dirty="0"/>
              <a:t>Lov om Studentsamskipnaden i Oslo vedtatt 16. Juni 1939 ( etter initiativ fra studentene, medlemsorganisasjon)</a:t>
            </a:r>
          </a:p>
          <a:p>
            <a:pPr>
              <a:lnSpc>
                <a:spcPct val="90000"/>
              </a:lnSpc>
            </a:pPr>
            <a:r>
              <a:rPr lang="nb-NO" sz="2000" dirty="0"/>
              <a:t>Bolig og spisesteder etablert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nb-NO" sz="2000" dirty="0"/>
              <a:t>1947: Statens lånekasse administrert av </a:t>
            </a:r>
            <a:r>
              <a:rPr lang="nb-NO" sz="2000" dirty="0" err="1"/>
              <a:t>SiO</a:t>
            </a:r>
            <a:r>
              <a:rPr lang="nb-NO" sz="2000" dirty="0"/>
              <a:t> frem til 1950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nb-NO" sz="2000" dirty="0"/>
              <a:t>1950 - 1954: de fleste av </a:t>
            </a:r>
            <a:r>
              <a:rPr lang="nb-NO" sz="2000" dirty="0" err="1"/>
              <a:t>SiOs</a:t>
            </a:r>
            <a:r>
              <a:rPr lang="nb-NO" sz="2000" dirty="0"/>
              <a:t> ”tunge” virksomheter ble etablert (Barnehage, helsestasjon, reisebyrå, forlag)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nb-NO" sz="2000" dirty="0"/>
              <a:t>1950 - 1970: </a:t>
            </a:r>
            <a:r>
              <a:rPr lang="nb-NO" sz="2000" dirty="0" err="1"/>
              <a:t>SiOs</a:t>
            </a:r>
            <a:r>
              <a:rPr lang="nb-NO" sz="2000" dirty="0"/>
              <a:t> gullalder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nb-NO" sz="2000" dirty="0"/>
              <a:t>1970-tallet: komparative fortrinn forsvinner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nb-NO" sz="2000" dirty="0"/>
              <a:t>1980-tallet: forretningsområder skilles ut som egne aksjeselskap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nb-NO" sz="2000" dirty="0"/>
              <a:t>1990-årene:fokus på lærings- og verdifellesskap, ny vekst</a:t>
            </a:r>
            <a:r>
              <a:rPr lang="nb-NO" sz="2000" dirty="0">
                <a:solidFill>
                  <a:srgbClr val="004E47"/>
                </a:solidFill>
                <a:latin typeface="Arial" charset="0"/>
              </a:rPr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nb-NO" sz="2000" dirty="0"/>
              <a:t>1996 Utdanningspolitisk virkemiddel (</a:t>
            </a:r>
            <a:r>
              <a:rPr lang="nb-NO" sz="2000" dirty="0" err="1"/>
              <a:t>utdanningsinst</a:t>
            </a:r>
            <a:r>
              <a:rPr lang="nb-NO" sz="2000" dirty="0"/>
              <a:t>. blir knyttet til)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nb-NO" sz="2000" dirty="0"/>
              <a:t>2007/2008: Loven revidert; handlingsrommet mer definert. Nye bestemmelser vedr bl.a. fristasjon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nb-NO" sz="2000" dirty="0"/>
              <a:t>2009/2010: Sammenslåingsprosess og endringer i bok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nb-NO" sz="2000" dirty="0"/>
              <a:t>2011:Sammenslått samskipnad etter overtakelse av OAS</a:t>
            </a:r>
          </a:p>
          <a:p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2C0F9-120A-479B-BC94-F6F44E1BE570}" type="datetime1">
              <a:rPr lang="nb-NO" smtClean="0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SiO</a:t>
            </a: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5F323-683F-4C38-B030-2E4C4396AD56}" type="slidenum">
              <a:rPr lang="nb-NO" smtClean="0"/>
              <a:pPr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4955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42EBB-3FF9-4D96-A545-2D4B7E3285A0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CEB3-B3C7-43F1-93E6-CBB89A28E358}" type="slidenum">
              <a:rPr lang="nb-NO"/>
              <a:pPr/>
              <a:t>5</a:t>
            </a:fld>
            <a:endParaRPr lang="nb-NO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764704"/>
            <a:ext cx="7344816" cy="720080"/>
          </a:xfrm>
        </p:spPr>
        <p:txBody>
          <a:bodyPr/>
          <a:lstStyle/>
          <a:p>
            <a:pPr algn="ctr"/>
            <a:r>
              <a:rPr lang="nb-NO" sz="4000" b="1" dirty="0" smtClean="0">
                <a:solidFill>
                  <a:schemeClr val="accent1"/>
                </a:solidFill>
              </a:rPr>
              <a:t>Nøkkeltall</a:t>
            </a:r>
            <a:endParaRPr lang="nb-NO" sz="4000" b="1" dirty="0">
              <a:solidFill>
                <a:schemeClr val="accent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484784"/>
            <a:ext cx="7369746" cy="4824809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nb-NO" dirty="0" smtClean="0"/>
              <a:t>55 </a:t>
            </a:r>
            <a:r>
              <a:rPr lang="nb-NO" dirty="0"/>
              <a:t>000 tilknyttede studenter</a:t>
            </a:r>
          </a:p>
          <a:p>
            <a:r>
              <a:rPr lang="nb-NO" dirty="0" smtClean="0"/>
              <a:t>Over </a:t>
            </a:r>
            <a:r>
              <a:rPr lang="nb-NO" dirty="0"/>
              <a:t>800 ansatte</a:t>
            </a:r>
          </a:p>
          <a:p>
            <a:r>
              <a:rPr lang="nb-NO" dirty="0"/>
              <a:t>23 utdanningsinstitusjoner</a:t>
            </a:r>
          </a:p>
          <a:p>
            <a:r>
              <a:rPr lang="nb-NO" dirty="0" smtClean="0"/>
              <a:t>50 </a:t>
            </a:r>
            <a:r>
              <a:rPr lang="nb-NO" dirty="0"/>
              <a:t>spisesteder</a:t>
            </a:r>
          </a:p>
          <a:p>
            <a:r>
              <a:rPr lang="nb-NO" dirty="0" smtClean="0"/>
              <a:t>26 </a:t>
            </a:r>
            <a:r>
              <a:rPr lang="nb-NO" dirty="0" err="1" smtClean="0"/>
              <a:t>bokhandelutsalg</a:t>
            </a:r>
            <a:r>
              <a:rPr lang="nb-NO" dirty="0" smtClean="0"/>
              <a:t>, nettbutikk og forlag</a:t>
            </a:r>
            <a:endParaRPr lang="nb-NO" dirty="0"/>
          </a:p>
          <a:p>
            <a:r>
              <a:rPr lang="nb-NO" dirty="0" smtClean="0"/>
              <a:t>650 </a:t>
            </a:r>
            <a:r>
              <a:rPr lang="nb-NO" dirty="0"/>
              <a:t>barnehageplasser</a:t>
            </a:r>
          </a:p>
          <a:p>
            <a:r>
              <a:rPr lang="nb-NO" dirty="0" smtClean="0"/>
              <a:t>7600 </a:t>
            </a:r>
            <a:r>
              <a:rPr lang="nb-NO" dirty="0"/>
              <a:t>studenthybler og leiligheter med </a:t>
            </a:r>
            <a:r>
              <a:rPr lang="nb-NO" dirty="0" smtClean="0"/>
              <a:t>ca. 10000 </a:t>
            </a:r>
            <a:r>
              <a:rPr lang="nb-NO" dirty="0"/>
              <a:t>beboere</a:t>
            </a:r>
          </a:p>
          <a:p>
            <a:r>
              <a:rPr lang="nb-NO" dirty="0"/>
              <a:t>3 karrieresentere</a:t>
            </a:r>
          </a:p>
          <a:p>
            <a:r>
              <a:rPr lang="nb-NO" dirty="0" smtClean="0"/>
              <a:t>Omsetning på </a:t>
            </a:r>
            <a:r>
              <a:rPr lang="nb-NO" dirty="0" err="1" smtClean="0"/>
              <a:t>ca</a:t>
            </a:r>
            <a:r>
              <a:rPr lang="nb-NO" dirty="0" smtClean="0"/>
              <a:t> 1 milliard NOK</a:t>
            </a:r>
          </a:p>
          <a:p>
            <a:pPr marL="0" indent="0" algn="ctr">
              <a:buNone/>
            </a:pPr>
            <a:endParaRPr lang="nb-NO" dirty="0"/>
          </a:p>
          <a:p>
            <a:pPr marL="0" indent="0" algn="ctr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4080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63575" y="476250"/>
            <a:ext cx="8085138" cy="1143000"/>
          </a:xfrm>
        </p:spPr>
        <p:txBody>
          <a:bodyPr/>
          <a:lstStyle/>
          <a:p>
            <a:pPr algn="ctr" eaLnBrk="1" hangingPunct="1"/>
            <a:r>
              <a:rPr lang="nb-NO" smtClean="0">
                <a:solidFill>
                  <a:srgbClr val="F04B37"/>
                </a:solidFill>
              </a:rPr>
              <a:t>Operativ struktur</a:t>
            </a:r>
          </a:p>
        </p:txBody>
      </p:sp>
      <p:grpSp>
        <p:nvGrpSpPr>
          <p:cNvPr id="3" name="Organization Chart 3"/>
          <p:cNvGrpSpPr>
            <a:grpSpLocks/>
          </p:cNvGrpSpPr>
          <p:nvPr/>
        </p:nvGrpSpPr>
        <p:grpSpPr bwMode="auto">
          <a:xfrm>
            <a:off x="395288" y="1773238"/>
            <a:ext cx="8208962" cy="4681537"/>
            <a:chOff x="272" y="901"/>
            <a:chExt cx="7917" cy="2016"/>
          </a:xfrm>
        </p:grpSpPr>
        <p:cxnSp>
          <p:nvCxnSpPr>
            <p:cNvPr id="1028" name="_s1028"/>
            <p:cNvCxnSpPr>
              <a:cxnSpLocks noChangeShapeType="1"/>
              <a:stCxn id="16" idx="3"/>
              <a:endCxn id="4" idx="2"/>
            </p:cNvCxnSpPr>
            <p:nvPr/>
          </p:nvCxnSpPr>
          <p:spPr bwMode="auto">
            <a:xfrm flipV="1">
              <a:off x="4086" y="1189"/>
              <a:ext cx="144" cy="720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29" name="_s1029"/>
            <p:cNvCxnSpPr>
              <a:cxnSpLocks noChangeShapeType="1"/>
              <a:stCxn id="15" idx="1"/>
              <a:endCxn id="4" idx="2"/>
            </p:cNvCxnSpPr>
            <p:nvPr/>
          </p:nvCxnSpPr>
          <p:spPr bwMode="auto">
            <a:xfrm rot="10800000">
              <a:off x="4230" y="1189"/>
              <a:ext cx="144" cy="288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0" name="_s1030"/>
            <p:cNvCxnSpPr>
              <a:cxnSpLocks noChangeShapeType="1"/>
              <a:stCxn id="6" idx="0"/>
              <a:endCxn id="4" idx="2"/>
            </p:cNvCxnSpPr>
            <p:nvPr/>
          </p:nvCxnSpPr>
          <p:spPr bwMode="auto">
            <a:xfrm rot="16200000">
              <a:off x="2971" y="938"/>
              <a:ext cx="1008" cy="1510"/>
            </a:xfrm>
            <a:prstGeom prst="bentConnector3">
              <a:avLst>
                <a:gd name="adj1" fmla="val 488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1" name="_s1031"/>
            <p:cNvCxnSpPr>
              <a:cxnSpLocks noChangeShapeType="1"/>
              <a:stCxn id="14" idx="0"/>
              <a:endCxn id="4" idx="2"/>
            </p:cNvCxnSpPr>
            <p:nvPr/>
          </p:nvCxnSpPr>
          <p:spPr bwMode="auto">
            <a:xfrm rot="16200000">
              <a:off x="3475" y="1442"/>
              <a:ext cx="1008" cy="502"/>
            </a:xfrm>
            <a:prstGeom prst="bentConnector3">
              <a:avLst>
                <a:gd name="adj1" fmla="val 488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2" name="_s1032"/>
            <p:cNvCxnSpPr>
              <a:cxnSpLocks noChangeShapeType="1"/>
              <a:stCxn id="5" idx="0"/>
              <a:endCxn id="4" idx="2"/>
            </p:cNvCxnSpPr>
            <p:nvPr/>
          </p:nvCxnSpPr>
          <p:spPr bwMode="auto">
            <a:xfrm rot="16200000">
              <a:off x="2468" y="434"/>
              <a:ext cx="1008" cy="2517"/>
            </a:xfrm>
            <a:prstGeom prst="bentConnector3">
              <a:avLst>
                <a:gd name="adj1" fmla="val 488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3" name="_s1033"/>
            <p:cNvCxnSpPr>
              <a:cxnSpLocks noChangeShapeType="1"/>
              <a:stCxn id="13" idx="0"/>
              <a:endCxn id="4" idx="2"/>
            </p:cNvCxnSpPr>
            <p:nvPr/>
          </p:nvCxnSpPr>
          <p:spPr bwMode="auto">
            <a:xfrm rot="16200000">
              <a:off x="1963" y="-70"/>
              <a:ext cx="1008" cy="3526"/>
            </a:xfrm>
            <a:prstGeom prst="bentConnector3">
              <a:avLst>
                <a:gd name="adj1" fmla="val 488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4" name="_s1034"/>
            <p:cNvCxnSpPr>
              <a:cxnSpLocks noChangeShapeType="1"/>
              <a:stCxn id="7" idx="0"/>
              <a:endCxn id="4" idx="2"/>
            </p:cNvCxnSpPr>
            <p:nvPr/>
          </p:nvCxnSpPr>
          <p:spPr bwMode="auto">
            <a:xfrm rot="5400000" flipH="1">
              <a:off x="5490" y="-71"/>
              <a:ext cx="1008" cy="3527"/>
            </a:xfrm>
            <a:prstGeom prst="bentConnector3">
              <a:avLst>
                <a:gd name="adj1" fmla="val 488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5" name="_s1035"/>
            <p:cNvCxnSpPr>
              <a:cxnSpLocks noChangeShapeType="1"/>
              <a:stCxn id="11" idx="0"/>
              <a:endCxn id="8" idx="2"/>
            </p:cNvCxnSpPr>
            <p:nvPr/>
          </p:nvCxnSpPr>
          <p:spPr bwMode="auto">
            <a:xfrm rot="5400000" flipH="1">
              <a:off x="4664" y="2556"/>
              <a:ext cx="144" cy="2"/>
            </a:xfrm>
            <a:prstGeom prst="bentConnector3">
              <a:avLst>
                <a:gd name="adj1" fmla="val 34125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6" name="_s1036"/>
            <p:cNvCxnSpPr>
              <a:cxnSpLocks noChangeShapeType="1"/>
              <a:stCxn id="9" idx="0"/>
              <a:endCxn id="4" idx="2"/>
            </p:cNvCxnSpPr>
            <p:nvPr/>
          </p:nvCxnSpPr>
          <p:spPr bwMode="auto">
            <a:xfrm rot="5400000" flipH="1">
              <a:off x="4986" y="433"/>
              <a:ext cx="1008" cy="2520"/>
            </a:xfrm>
            <a:prstGeom prst="bentConnector3">
              <a:avLst>
                <a:gd name="adj1" fmla="val 488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7" name="_s1037"/>
            <p:cNvCxnSpPr>
              <a:cxnSpLocks noChangeShapeType="1"/>
              <a:stCxn id="10" idx="0"/>
              <a:endCxn id="4" idx="2"/>
            </p:cNvCxnSpPr>
            <p:nvPr/>
          </p:nvCxnSpPr>
          <p:spPr bwMode="auto">
            <a:xfrm rot="5400000" flipH="1">
              <a:off x="4482" y="937"/>
              <a:ext cx="1008" cy="1512"/>
            </a:xfrm>
            <a:prstGeom prst="bentConnector3">
              <a:avLst>
                <a:gd name="adj1" fmla="val 488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8" name="_s1038"/>
            <p:cNvCxnSpPr>
              <a:cxnSpLocks noChangeShapeType="1"/>
              <a:stCxn id="12" idx="3"/>
              <a:endCxn id="4" idx="2"/>
            </p:cNvCxnSpPr>
            <p:nvPr/>
          </p:nvCxnSpPr>
          <p:spPr bwMode="auto">
            <a:xfrm flipV="1">
              <a:off x="4086" y="1189"/>
              <a:ext cx="144" cy="288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9" name="_s1039"/>
            <p:cNvCxnSpPr>
              <a:cxnSpLocks noChangeShapeType="1"/>
              <a:stCxn id="8" idx="0"/>
              <a:endCxn id="4" idx="2"/>
            </p:cNvCxnSpPr>
            <p:nvPr/>
          </p:nvCxnSpPr>
          <p:spPr bwMode="auto">
            <a:xfrm rot="5400000" flipH="1">
              <a:off x="3979" y="1440"/>
              <a:ext cx="1008" cy="505"/>
            </a:xfrm>
            <a:prstGeom prst="bentConnector3">
              <a:avLst>
                <a:gd name="adj1" fmla="val 488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" name="_s1040"/>
            <p:cNvSpPr>
              <a:spLocks noChangeArrowheads="1"/>
            </p:cNvSpPr>
            <p:nvPr/>
          </p:nvSpPr>
          <p:spPr bwMode="auto">
            <a:xfrm>
              <a:off x="3798" y="901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Konsern-</a:t>
              </a:r>
              <a:b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</a:b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ledelse</a:t>
              </a:r>
            </a:p>
          </p:txBody>
        </p:sp>
        <p:sp>
          <p:nvSpPr>
            <p:cNvPr id="5" name="_s1041"/>
            <p:cNvSpPr>
              <a:spLocks noChangeArrowheads="1"/>
            </p:cNvSpPr>
            <p:nvPr/>
          </p:nvSpPr>
          <p:spPr bwMode="auto">
            <a:xfrm>
              <a:off x="1280" y="2197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Idrett</a:t>
              </a:r>
            </a:p>
          </p:txBody>
        </p:sp>
        <p:sp>
          <p:nvSpPr>
            <p:cNvPr id="6" name="_s1042"/>
            <p:cNvSpPr>
              <a:spLocks noChangeArrowheads="1"/>
            </p:cNvSpPr>
            <p:nvPr/>
          </p:nvSpPr>
          <p:spPr bwMode="auto">
            <a:xfrm>
              <a:off x="2288" y="2197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Barne-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hager</a:t>
              </a:r>
            </a:p>
          </p:txBody>
        </p:sp>
        <p:sp>
          <p:nvSpPr>
            <p:cNvPr id="7" name="_s1043"/>
            <p:cNvSpPr>
              <a:spLocks noChangeArrowheads="1"/>
            </p:cNvSpPr>
            <p:nvPr/>
          </p:nvSpPr>
          <p:spPr bwMode="auto">
            <a:xfrm>
              <a:off x="7325" y="2197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Mat AS</a:t>
              </a:r>
            </a:p>
          </p:txBody>
        </p:sp>
        <p:sp>
          <p:nvSpPr>
            <p:cNvPr id="8" name="_s1044"/>
            <p:cNvSpPr>
              <a:spLocks noChangeArrowheads="1"/>
            </p:cNvSpPr>
            <p:nvPr/>
          </p:nvSpPr>
          <p:spPr bwMode="auto">
            <a:xfrm>
              <a:off x="4303" y="2197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Eiendom</a:t>
              </a:r>
            </a:p>
          </p:txBody>
        </p:sp>
        <p:sp>
          <p:nvSpPr>
            <p:cNvPr id="9" name="_s1045"/>
            <p:cNvSpPr>
              <a:spLocks noChangeArrowheads="1"/>
            </p:cNvSpPr>
            <p:nvPr/>
          </p:nvSpPr>
          <p:spPr bwMode="auto">
            <a:xfrm>
              <a:off x="6318" y="2197"/>
              <a:ext cx="863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Bok AS</a:t>
              </a:r>
            </a:p>
          </p:txBody>
        </p:sp>
        <p:sp>
          <p:nvSpPr>
            <p:cNvPr id="10" name="_s1046"/>
            <p:cNvSpPr>
              <a:spLocks noChangeArrowheads="1"/>
            </p:cNvSpPr>
            <p:nvPr/>
          </p:nvSpPr>
          <p:spPr bwMode="auto">
            <a:xfrm>
              <a:off x="5311" y="2197"/>
              <a:ext cx="863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Bolig</a:t>
              </a:r>
            </a:p>
          </p:txBody>
        </p:sp>
        <p:sp>
          <p:nvSpPr>
            <p:cNvPr id="11" name="_s1047"/>
            <p:cNvSpPr>
              <a:spLocks noChangeArrowheads="1"/>
            </p:cNvSpPr>
            <p:nvPr/>
          </p:nvSpPr>
          <p:spPr bwMode="auto">
            <a:xfrm>
              <a:off x="4304" y="2629"/>
              <a:ext cx="863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Komm. </a:t>
              </a:r>
              <a:b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</a:b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Utleie AS</a:t>
              </a:r>
            </a:p>
          </p:txBody>
        </p:sp>
        <p:sp>
          <p:nvSpPr>
            <p:cNvPr id="12" name="_s1048"/>
            <p:cNvSpPr>
              <a:spLocks noChangeArrowheads="1"/>
            </p:cNvSpPr>
            <p:nvPr/>
          </p:nvSpPr>
          <p:spPr bwMode="auto">
            <a:xfrm>
              <a:off x="3222" y="1333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Komm.</a:t>
              </a:r>
            </a:p>
          </p:txBody>
        </p:sp>
        <p:sp>
          <p:nvSpPr>
            <p:cNvPr id="13" name="_s1049"/>
            <p:cNvSpPr>
              <a:spLocks noChangeArrowheads="1"/>
            </p:cNvSpPr>
            <p:nvPr/>
          </p:nvSpPr>
          <p:spPr bwMode="auto">
            <a:xfrm>
              <a:off x="272" y="2197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Helse- og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rådgivn.</a:t>
              </a:r>
            </a:p>
          </p:txBody>
        </p:sp>
        <p:sp>
          <p:nvSpPr>
            <p:cNvPr id="14" name="_s1050"/>
            <p:cNvSpPr>
              <a:spLocks noChangeArrowheads="1"/>
            </p:cNvSpPr>
            <p:nvPr/>
          </p:nvSpPr>
          <p:spPr bwMode="auto">
            <a:xfrm>
              <a:off x="3296" y="2197"/>
              <a:ext cx="863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Karriere</a:t>
              </a:r>
            </a:p>
          </p:txBody>
        </p:sp>
        <p:sp>
          <p:nvSpPr>
            <p:cNvPr id="15" name="_s1051"/>
            <p:cNvSpPr>
              <a:spLocks noChangeArrowheads="1"/>
            </p:cNvSpPr>
            <p:nvPr/>
          </p:nvSpPr>
          <p:spPr bwMode="auto">
            <a:xfrm>
              <a:off x="4374" y="1333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SSC </a:t>
              </a:r>
              <a:b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</a:br>
              <a:r>
                <a:rPr kumimoji="0" lang="nb-NO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(sentraladm)</a:t>
              </a:r>
            </a:p>
          </p:txBody>
        </p:sp>
        <p:sp>
          <p:nvSpPr>
            <p:cNvPr id="16" name="_s1052"/>
            <p:cNvSpPr>
              <a:spLocks noChangeArrowheads="1"/>
            </p:cNvSpPr>
            <p:nvPr/>
          </p:nvSpPr>
          <p:spPr bwMode="auto">
            <a:xfrm>
              <a:off x="3222" y="1765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HR</a:t>
              </a:r>
            </a:p>
          </p:txBody>
        </p:sp>
      </p:grpSp>
      <p:sp>
        <p:nvSpPr>
          <p:cNvPr id="1054" name="AutoShape 30"/>
          <p:cNvSpPr>
            <a:spLocks noChangeArrowheads="1"/>
          </p:cNvSpPr>
          <p:nvPr/>
        </p:nvSpPr>
        <p:spPr bwMode="auto">
          <a:xfrm>
            <a:off x="4106863" y="1341438"/>
            <a:ext cx="792162" cy="28733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nb-NO" b="1"/>
              <a:t>Styret</a:t>
            </a:r>
          </a:p>
        </p:txBody>
      </p:sp>
      <p:cxnSp>
        <p:nvCxnSpPr>
          <p:cNvPr id="1055" name="AutoShape 31"/>
          <p:cNvCxnSpPr>
            <a:cxnSpLocks noChangeShapeType="1"/>
            <a:stCxn id="1054" idx="2"/>
          </p:cNvCxnSpPr>
          <p:nvPr/>
        </p:nvCxnSpPr>
        <p:spPr bwMode="auto">
          <a:xfrm flipH="1">
            <a:off x="4498975" y="1628775"/>
            <a:ext cx="4763" cy="144463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94357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 eaLnBrk="1" hangingPunct="1"/>
            <a:r>
              <a:rPr lang="nb-NO" smtClean="0">
                <a:solidFill>
                  <a:srgbClr val="F04B37"/>
                </a:solidFill>
              </a:rPr>
              <a:t>Juridisk struktur</a:t>
            </a:r>
          </a:p>
        </p:txBody>
      </p:sp>
      <p:grpSp>
        <p:nvGrpSpPr>
          <p:cNvPr id="5" name="Organization Chart 3"/>
          <p:cNvGrpSpPr>
            <a:grpSpLocks/>
          </p:cNvGrpSpPr>
          <p:nvPr/>
        </p:nvGrpSpPr>
        <p:grpSpPr bwMode="auto">
          <a:xfrm>
            <a:off x="475184" y="2060575"/>
            <a:ext cx="8207375" cy="4464050"/>
            <a:chOff x="272" y="999"/>
            <a:chExt cx="7917" cy="2016"/>
          </a:xfrm>
        </p:grpSpPr>
        <p:cxnSp>
          <p:nvCxnSpPr>
            <p:cNvPr id="2052" name="_s2052"/>
            <p:cNvCxnSpPr>
              <a:cxnSpLocks noChangeShapeType="1"/>
              <a:stCxn id="18" idx="3"/>
              <a:endCxn id="6" idx="2"/>
            </p:cNvCxnSpPr>
            <p:nvPr/>
          </p:nvCxnSpPr>
          <p:spPr bwMode="auto">
            <a:xfrm flipV="1">
              <a:off x="4086" y="1287"/>
              <a:ext cx="144" cy="720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3" name="_s2053"/>
            <p:cNvCxnSpPr>
              <a:cxnSpLocks noChangeShapeType="1"/>
              <a:stCxn id="17" idx="1"/>
              <a:endCxn id="6" idx="2"/>
            </p:cNvCxnSpPr>
            <p:nvPr/>
          </p:nvCxnSpPr>
          <p:spPr bwMode="auto">
            <a:xfrm rot="10800000">
              <a:off x="4230" y="1287"/>
              <a:ext cx="144" cy="288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4" name="_s2054"/>
            <p:cNvCxnSpPr>
              <a:cxnSpLocks noChangeShapeType="1"/>
              <a:stCxn id="8" idx="0"/>
              <a:endCxn id="6" idx="2"/>
            </p:cNvCxnSpPr>
            <p:nvPr/>
          </p:nvCxnSpPr>
          <p:spPr bwMode="auto">
            <a:xfrm rot="16200000">
              <a:off x="2971" y="1036"/>
              <a:ext cx="1008" cy="1510"/>
            </a:xfrm>
            <a:prstGeom prst="bentConnector3">
              <a:avLst>
                <a:gd name="adj1" fmla="val 512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5" name="_s2055"/>
            <p:cNvCxnSpPr>
              <a:cxnSpLocks noChangeShapeType="1"/>
              <a:stCxn id="16" idx="0"/>
              <a:endCxn id="6" idx="2"/>
            </p:cNvCxnSpPr>
            <p:nvPr/>
          </p:nvCxnSpPr>
          <p:spPr bwMode="auto">
            <a:xfrm rot="16200000">
              <a:off x="3475" y="1540"/>
              <a:ext cx="1008" cy="502"/>
            </a:xfrm>
            <a:prstGeom prst="bentConnector3">
              <a:avLst>
                <a:gd name="adj1" fmla="val 512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6" name="_s2056"/>
            <p:cNvCxnSpPr>
              <a:cxnSpLocks noChangeShapeType="1"/>
              <a:stCxn id="7" idx="0"/>
              <a:endCxn id="6" idx="2"/>
            </p:cNvCxnSpPr>
            <p:nvPr/>
          </p:nvCxnSpPr>
          <p:spPr bwMode="auto">
            <a:xfrm rot="16200000">
              <a:off x="2468" y="532"/>
              <a:ext cx="1008" cy="2517"/>
            </a:xfrm>
            <a:prstGeom prst="bentConnector3">
              <a:avLst>
                <a:gd name="adj1" fmla="val 512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7" name="_s2057"/>
            <p:cNvCxnSpPr>
              <a:cxnSpLocks noChangeShapeType="1"/>
              <a:stCxn id="15" idx="0"/>
              <a:endCxn id="6" idx="2"/>
            </p:cNvCxnSpPr>
            <p:nvPr/>
          </p:nvCxnSpPr>
          <p:spPr bwMode="auto">
            <a:xfrm rot="16200000">
              <a:off x="1963" y="28"/>
              <a:ext cx="1008" cy="3526"/>
            </a:xfrm>
            <a:prstGeom prst="bentConnector3">
              <a:avLst>
                <a:gd name="adj1" fmla="val 512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8" name="_s2058"/>
            <p:cNvCxnSpPr>
              <a:cxnSpLocks noChangeShapeType="1"/>
              <a:stCxn id="9" idx="0"/>
              <a:endCxn id="6" idx="2"/>
            </p:cNvCxnSpPr>
            <p:nvPr/>
          </p:nvCxnSpPr>
          <p:spPr bwMode="auto">
            <a:xfrm rot="5400000" flipH="1">
              <a:off x="5490" y="27"/>
              <a:ext cx="1008" cy="3527"/>
            </a:xfrm>
            <a:prstGeom prst="bentConnector3">
              <a:avLst>
                <a:gd name="adj1" fmla="val 512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9" name="_s2059"/>
            <p:cNvCxnSpPr>
              <a:cxnSpLocks noChangeShapeType="1"/>
              <a:stCxn id="13" idx="0"/>
              <a:endCxn id="10" idx="2"/>
            </p:cNvCxnSpPr>
            <p:nvPr/>
          </p:nvCxnSpPr>
          <p:spPr bwMode="auto">
            <a:xfrm rot="5400000" flipH="1">
              <a:off x="4664" y="2654"/>
              <a:ext cx="144" cy="2"/>
            </a:xfrm>
            <a:prstGeom prst="bentConnector3">
              <a:avLst>
                <a:gd name="adj1" fmla="val 35819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0" name="_s2060"/>
            <p:cNvCxnSpPr>
              <a:cxnSpLocks noChangeShapeType="1"/>
              <a:stCxn id="11" idx="0"/>
              <a:endCxn id="6" idx="2"/>
            </p:cNvCxnSpPr>
            <p:nvPr/>
          </p:nvCxnSpPr>
          <p:spPr bwMode="auto">
            <a:xfrm rot="5400000" flipH="1">
              <a:off x="4986" y="531"/>
              <a:ext cx="1008" cy="2520"/>
            </a:xfrm>
            <a:prstGeom prst="bentConnector3">
              <a:avLst>
                <a:gd name="adj1" fmla="val 512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1" name="_s2061"/>
            <p:cNvCxnSpPr>
              <a:cxnSpLocks noChangeShapeType="1"/>
              <a:stCxn id="12" idx="0"/>
              <a:endCxn id="6" idx="2"/>
            </p:cNvCxnSpPr>
            <p:nvPr/>
          </p:nvCxnSpPr>
          <p:spPr bwMode="auto">
            <a:xfrm rot="5400000" flipH="1">
              <a:off x="4482" y="1035"/>
              <a:ext cx="1008" cy="1512"/>
            </a:xfrm>
            <a:prstGeom prst="bentConnector3">
              <a:avLst>
                <a:gd name="adj1" fmla="val 512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2" name="_s2062"/>
            <p:cNvCxnSpPr>
              <a:cxnSpLocks noChangeShapeType="1"/>
              <a:stCxn id="14" idx="3"/>
              <a:endCxn id="6" idx="2"/>
            </p:cNvCxnSpPr>
            <p:nvPr/>
          </p:nvCxnSpPr>
          <p:spPr bwMode="auto">
            <a:xfrm flipV="1">
              <a:off x="4086" y="1287"/>
              <a:ext cx="144" cy="288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3" name="_s2063"/>
            <p:cNvCxnSpPr>
              <a:cxnSpLocks noChangeShapeType="1"/>
              <a:stCxn id="10" idx="0"/>
              <a:endCxn id="6" idx="2"/>
            </p:cNvCxnSpPr>
            <p:nvPr/>
          </p:nvCxnSpPr>
          <p:spPr bwMode="auto">
            <a:xfrm rot="5400000" flipH="1">
              <a:off x="3979" y="1538"/>
              <a:ext cx="1008" cy="505"/>
            </a:xfrm>
            <a:prstGeom prst="bentConnector3">
              <a:avLst>
                <a:gd name="adj1" fmla="val 512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" name="_s2064"/>
            <p:cNvSpPr>
              <a:spLocks noChangeArrowheads="1"/>
            </p:cNvSpPr>
            <p:nvPr/>
          </p:nvSpPr>
          <p:spPr bwMode="auto">
            <a:xfrm>
              <a:off x="3798" y="999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Konsern-</a:t>
              </a:r>
              <a:b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</a:b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ledelse</a:t>
              </a:r>
            </a:p>
          </p:txBody>
        </p:sp>
        <p:sp>
          <p:nvSpPr>
            <p:cNvPr id="7" name="_s2065"/>
            <p:cNvSpPr>
              <a:spLocks noChangeArrowheads="1"/>
            </p:cNvSpPr>
            <p:nvPr/>
          </p:nvSpPr>
          <p:spPr bwMode="auto">
            <a:xfrm>
              <a:off x="1280" y="2295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Idrett</a:t>
              </a:r>
            </a:p>
          </p:txBody>
        </p:sp>
        <p:sp>
          <p:nvSpPr>
            <p:cNvPr id="8" name="_s2066"/>
            <p:cNvSpPr>
              <a:spLocks noChangeArrowheads="1"/>
            </p:cNvSpPr>
            <p:nvPr/>
          </p:nvSpPr>
          <p:spPr bwMode="auto">
            <a:xfrm>
              <a:off x="2288" y="2295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Barne-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hager</a:t>
              </a:r>
            </a:p>
          </p:txBody>
        </p:sp>
        <p:sp>
          <p:nvSpPr>
            <p:cNvPr id="9" name="_s2067"/>
            <p:cNvSpPr>
              <a:spLocks noChangeArrowheads="1"/>
            </p:cNvSpPr>
            <p:nvPr/>
          </p:nvSpPr>
          <p:spPr bwMode="auto">
            <a:xfrm>
              <a:off x="7325" y="2295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Mat AS</a:t>
              </a:r>
            </a:p>
          </p:txBody>
        </p:sp>
        <p:sp>
          <p:nvSpPr>
            <p:cNvPr id="10" name="_s2068"/>
            <p:cNvSpPr>
              <a:spLocks noChangeArrowheads="1"/>
            </p:cNvSpPr>
            <p:nvPr/>
          </p:nvSpPr>
          <p:spPr bwMode="auto">
            <a:xfrm>
              <a:off x="4303" y="2295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Eiendom</a:t>
              </a:r>
            </a:p>
          </p:txBody>
        </p:sp>
        <p:sp>
          <p:nvSpPr>
            <p:cNvPr id="11" name="_s2069"/>
            <p:cNvSpPr>
              <a:spLocks noChangeArrowheads="1"/>
            </p:cNvSpPr>
            <p:nvPr/>
          </p:nvSpPr>
          <p:spPr bwMode="auto">
            <a:xfrm>
              <a:off x="6318" y="2295"/>
              <a:ext cx="863" cy="28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Bok AS</a:t>
              </a:r>
            </a:p>
          </p:txBody>
        </p:sp>
        <p:sp>
          <p:nvSpPr>
            <p:cNvPr id="12" name="_s2070"/>
            <p:cNvSpPr>
              <a:spLocks noChangeArrowheads="1"/>
            </p:cNvSpPr>
            <p:nvPr/>
          </p:nvSpPr>
          <p:spPr bwMode="auto">
            <a:xfrm>
              <a:off x="5311" y="2295"/>
              <a:ext cx="863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Bolig</a:t>
              </a:r>
            </a:p>
          </p:txBody>
        </p:sp>
        <p:sp>
          <p:nvSpPr>
            <p:cNvPr id="13" name="_s2071"/>
            <p:cNvSpPr>
              <a:spLocks noChangeArrowheads="1"/>
            </p:cNvSpPr>
            <p:nvPr/>
          </p:nvSpPr>
          <p:spPr bwMode="auto">
            <a:xfrm>
              <a:off x="4304" y="2727"/>
              <a:ext cx="863" cy="28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Komm. </a:t>
              </a:r>
              <a:b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</a:b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Utleie AS</a:t>
              </a:r>
            </a:p>
          </p:txBody>
        </p:sp>
        <p:sp>
          <p:nvSpPr>
            <p:cNvPr id="14" name="_s2072"/>
            <p:cNvSpPr>
              <a:spLocks noChangeArrowheads="1"/>
            </p:cNvSpPr>
            <p:nvPr/>
          </p:nvSpPr>
          <p:spPr bwMode="auto">
            <a:xfrm>
              <a:off x="3222" y="1431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Komm.</a:t>
              </a:r>
            </a:p>
          </p:txBody>
        </p:sp>
        <p:sp>
          <p:nvSpPr>
            <p:cNvPr id="15" name="_s2073"/>
            <p:cNvSpPr>
              <a:spLocks noChangeArrowheads="1"/>
            </p:cNvSpPr>
            <p:nvPr/>
          </p:nvSpPr>
          <p:spPr bwMode="auto">
            <a:xfrm>
              <a:off x="272" y="2295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Helse- og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rådgivn.</a:t>
              </a:r>
            </a:p>
          </p:txBody>
        </p:sp>
        <p:sp>
          <p:nvSpPr>
            <p:cNvPr id="16" name="_s2074"/>
            <p:cNvSpPr>
              <a:spLocks noChangeArrowheads="1"/>
            </p:cNvSpPr>
            <p:nvPr/>
          </p:nvSpPr>
          <p:spPr bwMode="auto">
            <a:xfrm>
              <a:off x="3296" y="2295"/>
              <a:ext cx="863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Karriere</a:t>
              </a:r>
            </a:p>
          </p:txBody>
        </p:sp>
        <p:sp>
          <p:nvSpPr>
            <p:cNvPr id="17" name="_s2075"/>
            <p:cNvSpPr>
              <a:spLocks noChangeArrowheads="1"/>
            </p:cNvSpPr>
            <p:nvPr/>
          </p:nvSpPr>
          <p:spPr bwMode="auto">
            <a:xfrm>
              <a:off x="4374" y="1431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SSC </a:t>
              </a:r>
              <a:b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</a:br>
              <a:r>
                <a:rPr kumimoji="0" lang="nb-NO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(sentraladm)</a:t>
              </a:r>
            </a:p>
          </p:txBody>
        </p:sp>
        <p:sp>
          <p:nvSpPr>
            <p:cNvPr id="18" name="_s2076"/>
            <p:cNvSpPr>
              <a:spLocks noChangeArrowheads="1"/>
            </p:cNvSpPr>
            <p:nvPr/>
          </p:nvSpPr>
          <p:spPr bwMode="auto">
            <a:xfrm>
              <a:off x="3222" y="1863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HR</a:t>
              </a:r>
            </a:p>
          </p:txBody>
        </p:sp>
        <p:cxnSp>
          <p:nvCxnSpPr>
            <p:cNvPr id="19" name="AutoShape 30"/>
            <p:cNvCxnSpPr>
              <a:cxnSpLocks noChangeShapeType="1"/>
              <a:stCxn id="13" idx="3"/>
              <a:endCxn id="20" idx="2"/>
            </p:cNvCxnSpPr>
            <p:nvPr/>
          </p:nvCxnSpPr>
          <p:spPr bwMode="auto">
            <a:xfrm flipV="1">
              <a:off x="5167" y="1877"/>
              <a:ext cx="2085" cy="994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0" name="AutoShape 31"/>
            <p:cNvSpPr>
              <a:spLocks noChangeArrowheads="1"/>
            </p:cNvSpPr>
            <p:nvPr/>
          </p:nvSpPr>
          <p:spPr bwMode="auto">
            <a:xfrm>
              <a:off x="6869" y="1487"/>
              <a:ext cx="764" cy="39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Forret-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ning AS</a:t>
              </a:r>
            </a:p>
          </p:txBody>
        </p:sp>
      </p:grpSp>
      <p:sp>
        <p:nvSpPr>
          <p:cNvPr id="2080" name="AutoShape 32"/>
          <p:cNvSpPr>
            <a:spLocks noChangeArrowheads="1"/>
          </p:cNvSpPr>
          <p:nvPr/>
        </p:nvSpPr>
        <p:spPr bwMode="auto">
          <a:xfrm>
            <a:off x="4178300" y="1628775"/>
            <a:ext cx="792163" cy="28733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nb-NO" b="1"/>
              <a:t>Styret</a:t>
            </a:r>
          </a:p>
        </p:txBody>
      </p:sp>
      <p:cxnSp>
        <p:nvCxnSpPr>
          <p:cNvPr id="2081" name="AutoShape 33"/>
          <p:cNvCxnSpPr>
            <a:cxnSpLocks noChangeShapeType="1"/>
          </p:cNvCxnSpPr>
          <p:nvPr/>
        </p:nvCxnSpPr>
        <p:spPr bwMode="auto">
          <a:xfrm rot="5400000" flipH="1">
            <a:off x="7504907" y="4206081"/>
            <a:ext cx="925512" cy="523875"/>
          </a:xfrm>
          <a:prstGeom prst="bentConnector3">
            <a:avLst>
              <a:gd name="adj1" fmla="val 49912"/>
            </a:avLst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82" name="AutoShape 34"/>
          <p:cNvCxnSpPr>
            <a:cxnSpLocks noChangeShapeType="1"/>
          </p:cNvCxnSpPr>
          <p:nvPr/>
        </p:nvCxnSpPr>
        <p:spPr bwMode="auto">
          <a:xfrm rot="-5400000">
            <a:off x="6982619" y="4207669"/>
            <a:ext cx="925512" cy="520700"/>
          </a:xfrm>
          <a:prstGeom prst="bentConnector3">
            <a:avLst>
              <a:gd name="adj1" fmla="val 49912"/>
            </a:avLst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83" name="AutoShape 35"/>
          <p:cNvCxnSpPr>
            <a:cxnSpLocks noChangeShapeType="1"/>
            <a:endCxn id="2080" idx="3"/>
          </p:cNvCxnSpPr>
          <p:nvPr/>
        </p:nvCxnSpPr>
        <p:spPr bwMode="auto">
          <a:xfrm rot="5400000" flipH="1">
            <a:off x="5653881" y="1089820"/>
            <a:ext cx="1368425" cy="2735262"/>
          </a:xfrm>
          <a:prstGeom prst="bentConnector2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84" name="AutoShape 36"/>
          <p:cNvCxnSpPr>
            <a:cxnSpLocks noChangeShapeType="1"/>
            <a:stCxn id="2080" idx="2"/>
          </p:cNvCxnSpPr>
          <p:nvPr/>
        </p:nvCxnSpPr>
        <p:spPr bwMode="auto">
          <a:xfrm flipH="1">
            <a:off x="4572000" y="1916113"/>
            <a:ext cx="3175" cy="144462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43595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42EBB-3FF9-4D96-A545-2D4B7E3285A0}" type="datetime1">
              <a:rPr lang="nb-NO"/>
              <a:pPr/>
              <a:t>05.03.2012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SiO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CEB3-B3C7-43F1-93E6-CBB89A28E358}" type="slidenum">
              <a:rPr lang="nb-NO"/>
              <a:pPr/>
              <a:t>8</a:t>
            </a:fld>
            <a:endParaRPr lang="nb-NO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923131" y="764704"/>
            <a:ext cx="7297738" cy="720080"/>
          </a:xfrm>
        </p:spPr>
        <p:txBody>
          <a:bodyPr/>
          <a:lstStyle/>
          <a:p>
            <a:pPr algn="ctr"/>
            <a:r>
              <a:rPr lang="nb-NO" sz="3600" b="1" dirty="0" smtClean="0">
                <a:solidFill>
                  <a:schemeClr val="accent1"/>
                </a:solidFill>
              </a:rPr>
              <a:t>Hva er en studentsamskipnad?</a:t>
            </a:r>
            <a:endParaRPr lang="nb-NO" sz="3600" b="1" dirty="0">
              <a:solidFill>
                <a:schemeClr val="accent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700809"/>
            <a:ext cx="7369746" cy="3384376"/>
          </a:xfrm>
        </p:spPr>
        <p:txBody>
          <a:bodyPr numCol="2"/>
          <a:lstStyle/>
          <a:p>
            <a:pPr marL="0" indent="0">
              <a:buNone/>
            </a:pPr>
            <a:r>
              <a:rPr lang="nb-NO" sz="2600" b="1" dirty="0" smtClean="0"/>
              <a:t>Offentlig:</a:t>
            </a:r>
          </a:p>
          <a:p>
            <a:r>
              <a:rPr lang="nb-NO" sz="2600" dirty="0" smtClean="0"/>
              <a:t>KD tilsyn</a:t>
            </a:r>
          </a:p>
          <a:p>
            <a:r>
              <a:rPr lang="nb-NO" sz="2600" dirty="0" smtClean="0"/>
              <a:t>Samfunnsoppdrag</a:t>
            </a:r>
          </a:p>
          <a:p>
            <a:r>
              <a:rPr lang="nb-NO" sz="2600" dirty="0" smtClean="0"/>
              <a:t>Tilknytningsplikt</a:t>
            </a:r>
          </a:p>
          <a:p>
            <a:r>
              <a:rPr lang="nb-NO" sz="2600" dirty="0" smtClean="0"/>
              <a:t>Tilskudd</a:t>
            </a:r>
          </a:p>
          <a:p>
            <a:r>
              <a:rPr lang="nb-NO" sz="2600" dirty="0" smtClean="0"/>
              <a:t>Semesteravgift</a:t>
            </a:r>
          </a:p>
          <a:p>
            <a:r>
              <a:rPr lang="nb-NO" sz="2600" dirty="0" smtClean="0"/>
              <a:t>Velferdsstat i velferdsstaten</a:t>
            </a:r>
          </a:p>
          <a:p>
            <a:pPr marL="0" indent="0">
              <a:buNone/>
            </a:pPr>
            <a:endParaRPr lang="nb-NO" sz="2600" dirty="0"/>
          </a:p>
          <a:p>
            <a:pPr marL="0" indent="0">
              <a:buNone/>
            </a:pPr>
            <a:endParaRPr lang="nb-NO" sz="2600" dirty="0" smtClean="0"/>
          </a:p>
          <a:p>
            <a:pPr marL="0" indent="0">
              <a:buNone/>
            </a:pPr>
            <a:r>
              <a:rPr lang="nb-NO" sz="2600" b="1" dirty="0" smtClean="0"/>
              <a:t>Privat</a:t>
            </a:r>
            <a:r>
              <a:rPr lang="nb-NO" sz="2600" b="1" dirty="0"/>
              <a:t>:</a:t>
            </a:r>
          </a:p>
          <a:p>
            <a:r>
              <a:rPr lang="nb-NO" sz="2600" dirty="0"/>
              <a:t>Selvstendig rettssubjekt</a:t>
            </a:r>
          </a:p>
          <a:p>
            <a:r>
              <a:rPr lang="nb-NO" sz="2600" dirty="0"/>
              <a:t>Særlovsselskap</a:t>
            </a:r>
          </a:p>
          <a:p>
            <a:r>
              <a:rPr lang="nb-NO" sz="2600" dirty="0"/>
              <a:t>Inntekter</a:t>
            </a:r>
          </a:p>
          <a:p>
            <a:r>
              <a:rPr lang="nb-NO" sz="2600" dirty="0"/>
              <a:t>Oppdragstaker</a:t>
            </a:r>
          </a:p>
          <a:p>
            <a:r>
              <a:rPr lang="nb-NO" sz="2600" dirty="0"/>
              <a:t>Konsern</a:t>
            </a:r>
          </a:p>
          <a:p>
            <a:r>
              <a:rPr lang="nb-NO" sz="2600" dirty="0"/>
              <a:t>Konsernbidrag</a:t>
            </a:r>
          </a:p>
          <a:p>
            <a:endParaRPr lang="nb-NO" sz="2600" dirty="0" smtClean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2" name="TekstSylinder 1"/>
          <p:cNvSpPr txBox="1"/>
          <p:nvPr/>
        </p:nvSpPr>
        <p:spPr>
          <a:xfrm>
            <a:off x="2411760" y="5373216"/>
            <a:ext cx="3057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600" b="1" i="1" dirty="0" smtClean="0">
                <a:solidFill>
                  <a:srgbClr val="4D4D4D"/>
                </a:solidFill>
              </a:rPr>
              <a:t>Studentstyrt!</a:t>
            </a:r>
            <a:endParaRPr lang="nb-NO" sz="3600" b="1" i="1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037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z="4800" dirty="0" err="1" smtClean="0"/>
              <a:t>SiOs</a:t>
            </a:r>
            <a:r>
              <a:rPr lang="nb-NO" sz="4800" dirty="0" smtClean="0"/>
              <a:t> virksomheter</a:t>
            </a:r>
            <a:endParaRPr lang="nb-NO" sz="4800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sz="2800" dirty="0"/>
              <a:t>v</a:t>
            </a:r>
            <a:r>
              <a:rPr lang="nb-NO" sz="2800" dirty="0" smtClean="0"/>
              <a:t>ed Marianne Høva Rustberggard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346483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O_PPT_2003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4D4D4D"/>
      </a:lt2>
      <a:accent1>
        <a:srgbClr val="F04B37"/>
      </a:accent1>
      <a:accent2>
        <a:srgbClr val="A2E4B8"/>
      </a:accent2>
      <a:accent3>
        <a:srgbClr val="FFFFFF"/>
      </a:accent3>
      <a:accent4>
        <a:srgbClr val="000000"/>
      </a:accent4>
      <a:accent5>
        <a:srgbClr val="F6B1AE"/>
      </a:accent5>
      <a:accent6>
        <a:srgbClr val="92CFA6"/>
      </a:accent6>
      <a:hlink>
        <a:srgbClr val="71CC98"/>
      </a:hlink>
      <a:folHlink>
        <a:srgbClr val="78B6CE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4D4D4D"/>
        </a:lt2>
        <a:accent1>
          <a:srgbClr val="F04B37"/>
        </a:accent1>
        <a:accent2>
          <a:srgbClr val="A2E4B8"/>
        </a:accent2>
        <a:accent3>
          <a:srgbClr val="FFFFFF"/>
        </a:accent3>
        <a:accent4>
          <a:srgbClr val="000000"/>
        </a:accent4>
        <a:accent5>
          <a:srgbClr val="F6B1AE"/>
        </a:accent5>
        <a:accent6>
          <a:srgbClr val="92CFA6"/>
        </a:accent6>
        <a:hlink>
          <a:srgbClr val="71CC98"/>
        </a:hlink>
        <a:folHlink>
          <a:srgbClr val="78B6C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ittelside med bilde">
  <a:themeElements>
    <a:clrScheme name="Tittelside med bilde 1">
      <a:dk1>
        <a:srgbClr val="000000"/>
      </a:dk1>
      <a:lt1>
        <a:srgbClr val="FFFFFF"/>
      </a:lt1>
      <a:dk2>
        <a:srgbClr val="000000"/>
      </a:dk2>
      <a:lt2>
        <a:srgbClr val="4D4D4D"/>
      </a:lt2>
      <a:accent1>
        <a:srgbClr val="F04B37"/>
      </a:accent1>
      <a:accent2>
        <a:srgbClr val="A2E4B8"/>
      </a:accent2>
      <a:accent3>
        <a:srgbClr val="FFFFFF"/>
      </a:accent3>
      <a:accent4>
        <a:srgbClr val="000000"/>
      </a:accent4>
      <a:accent5>
        <a:srgbClr val="F6B1AE"/>
      </a:accent5>
      <a:accent6>
        <a:srgbClr val="92CFA6"/>
      </a:accent6>
      <a:hlink>
        <a:srgbClr val="71CC98"/>
      </a:hlink>
      <a:folHlink>
        <a:srgbClr val="78B6CE"/>
      </a:folHlink>
    </a:clrScheme>
    <a:fontScheme name="Tittelside med bild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ittelside med bilde 1">
        <a:dk1>
          <a:srgbClr val="000000"/>
        </a:dk1>
        <a:lt1>
          <a:srgbClr val="FFFFFF"/>
        </a:lt1>
        <a:dk2>
          <a:srgbClr val="000000"/>
        </a:dk2>
        <a:lt2>
          <a:srgbClr val="4D4D4D"/>
        </a:lt2>
        <a:accent1>
          <a:srgbClr val="F04B37"/>
        </a:accent1>
        <a:accent2>
          <a:srgbClr val="A2E4B8"/>
        </a:accent2>
        <a:accent3>
          <a:srgbClr val="FFFFFF"/>
        </a:accent3>
        <a:accent4>
          <a:srgbClr val="000000"/>
        </a:accent4>
        <a:accent5>
          <a:srgbClr val="F6B1AE"/>
        </a:accent5>
        <a:accent6>
          <a:srgbClr val="92CFA6"/>
        </a:accent6>
        <a:hlink>
          <a:srgbClr val="71CC98"/>
        </a:hlink>
        <a:folHlink>
          <a:srgbClr val="78B6C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SiO_PPT_2003</Template>
  <TotalTime>2070</TotalTime>
  <Words>1133</Words>
  <Application>Microsoft Office PowerPoint</Application>
  <PresentationFormat>Skjermfremvisning (4:3)</PresentationFormat>
  <Paragraphs>424</Paragraphs>
  <Slides>32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Lysbildetitler</vt:lpstr>
      </vt:variant>
      <vt:variant>
        <vt:i4>32</vt:i4>
      </vt:variant>
    </vt:vector>
  </HeadingPairs>
  <TitlesOfParts>
    <vt:vector size="34" baseType="lpstr">
      <vt:lpstr>SiO_PPT_2003</vt:lpstr>
      <vt:lpstr>Tittelside med bilde</vt:lpstr>
      <vt:lpstr>SiO og Hovedstyret ved Marianne Høva Rustberggard</vt:lpstr>
      <vt:lpstr>Program</vt:lpstr>
      <vt:lpstr>SiO</vt:lpstr>
      <vt:lpstr>Historikk</vt:lpstr>
      <vt:lpstr>Nøkkeltall</vt:lpstr>
      <vt:lpstr>Operativ struktur</vt:lpstr>
      <vt:lpstr>Juridisk struktur</vt:lpstr>
      <vt:lpstr>Hva er en studentsamskipnad?</vt:lpstr>
      <vt:lpstr>SiOs virksomheter</vt:lpstr>
      <vt:lpstr>Studentboligene</vt:lpstr>
      <vt:lpstr>Studentboligene</vt:lpstr>
      <vt:lpstr>Studentidretten</vt:lpstr>
      <vt:lpstr>Studentliv/kultur</vt:lpstr>
      <vt:lpstr>SiO Eiendom</vt:lpstr>
      <vt:lpstr>SiO Eiendom</vt:lpstr>
      <vt:lpstr>Studentbarnehagene</vt:lpstr>
      <vt:lpstr>Studenthelsetjenesten</vt:lpstr>
      <vt:lpstr>Studenthelsetjenesten</vt:lpstr>
      <vt:lpstr>Studentrådgivningen</vt:lpstr>
      <vt:lpstr>Urban Boligutleie</vt:lpstr>
      <vt:lpstr>Studentkafeene</vt:lpstr>
      <vt:lpstr>Karrieresenteret</vt:lpstr>
      <vt:lpstr>Akademika</vt:lpstr>
      <vt:lpstr>Akademika</vt:lpstr>
      <vt:lpstr>Akademika</vt:lpstr>
      <vt:lpstr>Hovedstyret</vt:lpstr>
      <vt:lpstr>Hovedstyret</vt:lpstr>
      <vt:lpstr>Hovedstyrets oppgaver </vt:lpstr>
      <vt:lpstr>Styreansvar</vt:lpstr>
      <vt:lpstr>Hovedstyret og Velferdstinget</vt:lpstr>
      <vt:lpstr>Hovedstyret og Velferdstinget</vt:lpstr>
      <vt:lpstr>Spørsmål?</vt:lpstr>
    </vt:vector>
  </TitlesOfParts>
  <Company>Studentsamskipnaden i Oslo og Akershus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Studentstyring  og  studentpåvirkning</dc:title>
  <dc:creator>Fredrik Refsnes</dc:creator>
  <dc:description>Template by addpoint.no</dc:description>
  <cp:lastModifiedBy>Marianne Høva Rustberggard</cp:lastModifiedBy>
  <cp:revision>166</cp:revision>
  <cp:lastPrinted>2012-01-16T16:00:21Z</cp:lastPrinted>
  <dcterms:created xsi:type="dcterms:W3CDTF">2011-10-25T10:29:38Z</dcterms:created>
  <dcterms:modified xsi:type="dcterms:W3CDTF">2012-03-05T08:59:14Z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by">
    <vt:lpwstr>addpoint.no</vt:lpwstr>
  </property>
</Properties>
</file>